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311" r:id="rId7"/>
    <p:sldId id="262" r:id="rId8"/>
    <p:sldId id="286" r:id="rId9"/>
    <p:sldId id="287" r:id="rId10"/>
    <p:sldId id="263" r:id="rId11"/>
    <p:sldId id="260" r:id="rId12"/>
    <p:sldId id="310" r:id="rId13"/>
    <p:sldId id="264" r:id="rId14"/>
    <p:sldId id="265" r:id="rId15"/>
    <p:sldId id="266" r:id="rId16"/>
    <p:sldId id="285" r:id="rId17"/>
    <p:sldId id="288" r:id="rId18"/>
    <p:sldId id="282" r:id="rId19"/>
    <p:sldId id="283" r:id="rId20"/>
    <p:sldId id="284" r:id="rId21"/>
    <p:sldId id="294" r:id="rId22"/>
    <p:sldId id="293" r:id="rId23"/>
    <p:sldId id="295" r:id="rId24"/>
    <p:sldId id="296" r:id="rId25"/>
    <p:sldId id="267" r:id="rId26"/>
    <p:sldId id="275" r:id="rId27"/>
    <p:sldId id="277" r:id="rId28"/>
    <p:sldId id="278" r:id="rId29"/>
    <p:sldId id="279" r:id="rId30"/>
    <p:sldId id="280" r:id="rId31"/>
    <p:sldId id="268" r:id="rId32"/>
    <p:sldId id="271" r:id="rId33"/>
    <p:sldId id="290" r:id="rId34"/>
    <p:sldId id="272" r:id="rId35"/>
    <p:sldId id="273" r:id="rId36"/>
    <p:sldId id="292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3" r:id="rId51"/>
    <p:sldId id="274" r:id="rId52"/>
  </p:sldIdLst>
  <p:sldSz cx="18288000" cy="10287000"/>
  <p:notesSz cx="6858000" cy="9144000"/>
  <p:embeddedFontLst>
    <p:embeddedFont>
      <p:font typeface="Arial Narrow" panose="020B0606020202030204" pitchFamily="34" charset="0"/>
      <p:regular r:id="rId53"/>
      <p:bold r:id="rId54"/>
      <p:italic r:id="rId55"/>
      <p:boldItalic r:id="rId56"/>
    </p:embeddedFont>
    <p:embeddedFont>
      <p:font typeface="Arimo" panose="020B0604020202020204" charset="0"/>
      <p:regular r:id="rId57"/>
    </p:embeddedFont>
    <p:embeddedFont>
      <p:font typeface="Montaser Arabic Bold" panose="020B0604020202020204" charset="-78"/>
      <p:regular r:id="rId58"/>
    </p:embeddedFont>
    <p:embeddedFont>
      <p:font typeface="Montaser Arabic Semi-Bold" panose="020B0604020202020204" charset="-78"/>
      <p:regular r:id="rId59"/>
    </p:embeddedFont>
    <p:embeddedFont>
      <p:font typeface="Nunito" pitchFamily="2" charset="0"/>
      <p:regular r:id="rId60"/>
      <p:bold r:id="rId61"/>
      <p:italic r:id="rId62"/>
      <p:boldItalic r:id="rId63"/>
    </p:embeddedFont>
    <p:embeddedFont>
      <p:font typeface="Nunito Bold" charset="0"/>
      <p:regular r:id="rId64"/>
    </p:embeddedFont>
    <p:embeddedFont>
      <p:font typeface="Poppins" panose="00000500000000000000" pitchFamily="2" charset="0"/>
      <p:regular r:id="rId65"/>
      <p:bold r:id="rId66"/>
      <p:italic r:id="rId67"/>
      <p:boldItalic r:id="rId68"/>
    </p:embeddedFont>
    <p:embeddedFont>
      <p:font typeface="Poppins Bold" panose="00000800000000000000" charset="0"/>
      <p:regular r:id="rId69"/>
    </p:embeddedFont>
    <p:embeddedFont>
      <p:font typeface="Poppins Bold Italics" panose="020B0604020202020204" charset="0"/>
      <p:regular r:id="rId70"/>
    </p:embeddedFont>
    <p:embeddedFont>
      <p:font typeface="Poppins Italics" panose="020B0604020202020204" charset="0"/>
      <p:regular r:id="rId71"/>
    </p:embeddedFont>
    <p:embeddedFont>
      <p:font typeface="Segoe UI Historic" panose="020B0502040204020203" pitchFamily="34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83DCC-84FF-4774-B696-37937585BBC6}" v="58" dt="2025-05-08T20:36:54.7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05" autoAdjust="0"/>
  </p:normalViewPr>
  <p:slideViewPr>
    <p:cSldViewPr>
      <p:cViewPr varScale="1">
        <p:scale>
          <a:sx n="46" d="100"/>
          <a:sy n="46" d="100"/>
        </p:scale>
        <p:origin x="60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dolestejas?__cft__%5b0%5d=AZXrdEuQq1undsd8u4wZzPoBCt2Q91skFWZXY9_k2Gfjdqj1VH1OdHs4ajLfQbmfrqU3bRJFO25ZhmD9UgtLyZyuhaPu6GHRZz78Tm6iIgDJ1HMnYSs5Z9cuNN2F8Hz592M0efH4WyfW0Jy2vwXgKdZ2cJPoutXE5dnG4a5T6GvrXx0atbfXkVeWTiFwSQtQTlE&amp;__tn__=-%5dK-R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0.svg"/><Relationship Id="rId4" Type="http://schemas.openxmlformats.org/officeDocument/2006/relationships/image" Target="../media/image24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likumi.lv/ta/id/346333-valsts-un-eiropas-savienibas-atbalsta-pieskirsanas-kartiba-eiropas-lauksaimniecibas-fonda-lauku-attistibai-intervence-darbib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5" Type="http://schemas.openxmlformats.org/officeDocument/2006/relationships/hyperlink" Target="https://likumi.lv/ta/id/346333-valsts-un-eiropas-savienibas-atbalsta-pieskirsanas-kartiba-eiropas-lauksaimniecibas-fonda-lauku-attistibai-intervence-darbibu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likumi.lv/ta/id/346333-valsts-un-eiropas-savienibas-atbalsta-pieskirsanas-kartiba-eiropas-lauksaimniecibas-fonda-lauku-attistibai-intervence-darbib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likumi.lv/ta/id/346333-valsts-un-eiropas-savienibas-atbalsta-pieskirsanas-kartiba-eiropas-lauksaimniecibas-fonda-lauku-attistibai-intervence-darbib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hyperlink" Target="https://likumi.lv/ta/id/346333-valsts-un-eiropas-savienibas-atbalsta-pieskirsanas-kartiba-eiropas-lauksaimniecibas-fonda-lauku-attistibai-intervence-darbibu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ropazisalaspils.lv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2.svg"/><Relationship Id="rId7" Type="http://schemas.openxmlformats.org/officeDocument/2006/relationships/image" Target="../media/image1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hyperlink" Target="https://likumi.lv/ta/id/346333-valsts-un-eiropas-savienibas-atbalsta-pieskirsanas-kartiba-eiropas-lauksaimniecibas-fonda-lauku-attistibai-intervence-darbib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2.sv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42.svg"/><Relationship Id="rId7" Type="http://schemas.openxmlformats.org/officeDocument/2006/relationships/image" Target="../media/image55.png"/><Relationship Id="rId12" Type="http://schemas.openxmlformats.org/officeDocument/2006/relationships/hyperlink" Target="https://www.ropazisalaspils.lv/?s=strat%C4%93%C4%A3ija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hyperlink" Target="https://likumi.lv/ta/id/346333-valsts-un-eiropas-savienibas-atbalsta-pieskirsanas-kartiba-eiropas-lauksaimniecibas-fonda-lauku-attistibai-intervence-darbibu" TargetMode="External"/><Relationship Id="rId5" Type="http://schemas.openxmlformats.org/officeDocument/2006/relationships/image" Target="../media/image53.sv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likumi.lv/ta/id/346333-valsts-un-eiropas-savienibas-atbalsta-pieskirsanas-kartiba-eiropas-lauksaimniecibas-fonda-lauku-attistibai-intervence-darbibu" TargetMode="External"/><Relationship Id="rId3" Type="http://schemas.openxmlformats.org/officeDocument/2006/relationships/image" Target="../media/image42.svg"/><Relationship Id="rId7" Type="http://schemas.openxmlformats.org/officeDocument/2006/relationships/hyperlink" Target="https://www.lad.gov.lv/lv/media/7722/download?attachment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ps.lad.gov.lv/palidziba" TargetMode="External"/><Relationship Id="rId3" Type="http://schemas.openxmlformats.org/officeDocument/2006/relationships/image" Target="../media/image60.png"/><Relationship Id="rId7" Type="http://schemas.openxmlformats.org/officeDocument/2006/relationships/hyperlink" Target="https://eps.lad.gov.lv/help/117/download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eps.lad.gov.lv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c.europa.eu/enrd/index.html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kumi.lv/ta/id/346333-valsts-un-eiropas-savienibas-atbalsta-pieskirsanas-kartiba-eiropas-lauksaimniecibas-fonda-lauku-attistibai-intervence-darbibu" TargetMode="Externa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pazisalaspils.lv/izsludinata-leader-projektu-konkursa-1-karta/" TargetMode="External"/><Relationship Id="rId3" Type="http://schemas.openxmlformats.org/officeDocument/2006/relationships/image" Target="../media/image74.svg"/><Relationship Id="rId7" Type="http://schemas.openxmlformats.org/officeDocument/2006/relationships/image" Target="../media/image79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4.svg"/><Relationship Id="rId10" Type="http://schemas.openxmlformats.org/officeDocument/2006/relationships/hyperlink" Target="https://www.lad.gov.lv/lv/media/7337/download?attachment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likumi.lv/ta/id/346333-valsts-un-eiropas-savienibas-atbalsta-pieskirsanas-kartiba-eiropas-lauksaimniecibas-fonda-lauku-attistibai-intervence-darbib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www.lad.gov.lv/lv/ka-klut-par-lad-klientu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818318080?app_id=12296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4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59928" y="1435192"/>
            <a:ext cx="10142659" cy="668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367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Biedrība “Ropažu Salaspils partnerība”</a:t>
            </a:r>
          </a:p>
        </p:txBody>
      </p:sp>
      <p:sp>
        <p:nvSpPr>
          <p:cNvPr id="6" name="Freeform 6"/>
          <p:cNvSpPr/>
          <p:nvPr/>
        </p:nvSpPr>
        <p:spPr>
          <a:xfrm>
            <a:off x="8051032" y="8790019"/>
            <a:ext cx="2185936" cy="1118171"/>
          </a:xfrm>
          <a:custGeom>
            <a:avLst/>
            <a:gdLst/>
            <a:ahLst/>
            <a:cxnLst/>
            <a:rect l="l" t="t" r="r" b="b"/>
            <a:pathLst>
              <a:path w="2185936" h="1118171">
                <a:moveTo>
                  <a:pt x="0" y="0"/>
                </a:moveTo>
                <a:lnTo>
                  <a:pt x="2185936" y="0"/>
                </a:lnTo>
                <a:lnTo>
                  <a:pt x="2185936" y="1118171"/>
                </a:lnTo>
                <a:lnTo>
                  <a:pt x="0" y="1118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0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697702" y="2578343"/>
            <a:ext cx="8082943" cy="52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6"/>
              </a:lnSpc>
            </a:pPr>
            <a:r>
              <a:rPr lang="en-US" sz="295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Informatīvs seminārs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7702" y="3157842"/>
            <a:ext cx="11613677" cy="2003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7"/>
              </a:lnSpc>
              <a:spcBef>
                <a:spcPct val="0"/>
              </a:spcBef>
            </a:pPr>
            <a:r>
              <a:rPr lang="en-US" sz="3755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PAR </a:t>
            </a:r>
            <a:r>
              <a:rPr lang="lv-LV" sz="3755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               </a:t>
            </a:r>
            <a:r>
              <a:rPr lang="en-US" sz="3755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PROJEKTU </a:t>
            </a:r>
            <a:r>
              <a:rPr lang="lv-LV" sz="3755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55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KONKURSA </a:t>
            </a:r>
            <a:r>
              <a:rPr lang="lv-LV" sz="375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  <a:r>
              <a:rPr lang="en-US" sz="3755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KĀRTAS </a:t>
            </a:r>
          </a:p>
          <a:p>
            <a:pPr marL="0" lvl="0" indent="0" algn="l">
              <a:lnSpc>
                <a:spcPts val="5257"/>
              </a:lnSpc>
              <a:spcBef>
                <a:spcPct val="0"/>
              </a:spcBef>
            </a:pPr>
            <a:r>
              <a:rPr lang="en-US" sz="3755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PROJEKTU SAGATAVOŠANAS </a:t>
            </a:r>
          </a:p>
          <a:p>
            <a:pPr marL="0" lvl="0" indent="0" algn="l">
              <a:lnSpc>
                <a:spcPts val="5257"/>
              </a:lnSpc>
              <a:spcBef>
                <a:spcPct val="0"/>
              </a:spcBef>
            </a:pPr>
            <a:r>
              <a:rPr lang="en-US" sz="3755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 IESNIEGŠANAS NOSACĪJUMIEM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7702" y="5676900"/>
            <a:ext cx="9620662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6"/>
              </a:lnSpc>
            </a:pPr>
            <a:r>
              <a:rPr lang="lv-LV" sz="28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09</a:t>
            </a:r>
            <a:r>
              <a:rPr lang="en-US" sz="28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.0</a:t>
            </a:r>
            <a:r>
              <a:rPr lang="lv-LV" sz="28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  <a:r>
              <a:rPr lang="en-US" sz="28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.202</a:t>
            </a:r>
            <a:r>
              <a:rPr lang="lv-LV" sz="28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  <a:r>
              <a:rPr lang="en-US" sz="28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plkst.1</a:t>
            </a:r>
            <a:r>
              <a:rPr lang="lv-LV" sz="28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  <a:r>
              <a:rPr lang="en-US" sz="28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.00 </a:t>
            </a:r>
            <a:endParaRPr lang="lv-LV" sz="28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lnSpc>
                <a:spcPts val="4136"/>
              </a:lnSpc>
            </a:pPr>
            <a:r>
              <a:rPr lang="lv-LV" sz="2800" b="1" dirty="0">
                <a:solidFill>
                  <a:srgbClr val="0064D1"/>
                </a:solidFill>
                <a:latin typeface="inherit"/>
                <a:hlinkClick r:id="rId3"/>
              </a:rPr>
              <a:t>Doles tējas - dārzs, veikaliņš un terase</a:t>
            </a:r>
            <a:r>
              <a:rPr lang="lv-LV" sz="2800" b="1" dirty="0">
                <a:solidFill>
                  <a:srgbClr val="0064D1"/>
                </a:solidFill>
                <a:latin typeface="inherit"/>
              </a:rPr>
              <a:t> </a:t>
            </a:r>
            <a:r>
              <a:rPr lang="lv-LV" sz="2800" dirty="0">
                <a:solidFill>
                  <a:srgbClr val="080809"/>
                </a:solidFill>
                <a:latin typeface="Segoe UI Historic" panose="020B0502040204020203" pitchFamily="34" charset="0"/>
              </a:rPr>
              <a:t>“Ziediņi”, Doles muiža, Salaspils novadā</a:t>
            </a:r>
            <a:endParaRPr lang="en-US" sz="28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936580" y="7976093"/>
            <a:ext cx="11221664" cy="813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6"/>
              </a:lnSpc>
            </a:pPr>
            <a:r>
              <a:rPr lang="en-US" sz="228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Sabiedrības virzīta vietējās attīstības stratēģija</a:t>
            </a:r>
          </a:p>
          <a:p>
            <a:pPr algn="ctr">
              <a:lnSpc>
                <a:spcPts val="3196"/>
              </a:lnSpc>
            </a:pPr>
            <a:r>
              <a:rPr lang="en-US" sz="228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2023. – 2027. gadam</a:t>
            </a:r>
          </a:p>
        </p:txBody>
      </p:sp>
      <p:pic>
        <p:nvPicPr>
          <p:cNvPr id="14" name="Picture 13" descr="A logo of a tree with a couple of people swinging&#10;&#10;AI-generated content may be incorrect.">
            <a:extLst>
              <a:ext uri="{FF2B5EF4-FFF2-40B4-BE49-F238E27FC236}">
                <a16:creationId xmlns:a16="http://schemas.microsoft.com/office/drawing/2014/main" id="{86526BC3-8373-DB75-341A-EC0BCC8E5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968" y="8249156"/>
            <a:ext cx="3737062" cy="1816212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9A1E3C6A-6D13-011A-93EB-3FCF07AC1763}"/>
              </a:ext>
            </a:extLst>
          </p:cNvPr>
          <p:cNvSpPr/>
          <p:nvPr/>
        </p:nvSpPr>
        <p:spPr>
          <a:xfrm rot="2700000">
            <a:off x="-3899444" y="-7418219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69125227-1EF0-6B9F-1A8C-49AE3D92ED02}"/>
              </a:ext>
            </a:extLst>
          </p:cNvPr>
          <p:cNvSpPr/>
          <p:nvPr/>
        </p:nvSpPr>
        <p:spPr>
          <a:xfrm rot="2700000">
            <a:off x="10390634" y="-1273160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" name="Picture 2" descr="A blue and green logo&#10;&#10;AI-generated content may be incorrect.">
            <a:extLst>
              <a:ext uri="{FF2B5EF4-FFF2-40B4-BE49-F238E27FC236}">
                <a16:creationId xmlns:a16="http://schemas.microsoft.com/office/drawing/2014/main" id="{1FA0EF27-65CE-7F75-12F1-9A4816F80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79" y="2606556"/>
            <a:ext cx="3422201" cy="18269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431300" y="-3755449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631133" y="1028700"/>
            <a:ext cx="5355295" cy="3029516"/>
          </a:xfrm>
          <a:custGeom>
            <a:avLst/>
            <a:gdLst/>
            <a:ahLst/>
            <a:cxnLst/>
            <a:rect l="l" t="t" r="r" b="b"/>
            <a:pathLst>
              <a:path w="5355295" h="3029516">
                <a:moveTo>
                  <a:pt x="0" y="0"/>
                </a:moveTo>
                <a:lnTo>
                  <a:pt x="5355295" y="0"/>
                </a:lnTo>
                <a:lnTo>
                  <a:pt x="5355295" y="3029516"/>
                </a:lnTo>
                <a:lnTo>
                  <a:pt x="0" y="3029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064" b="-979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79389" y="4058216"/>
            <a:ext cx="652281" cy="65228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231246" y="4132267"/>
            <a:ext cx="348568" cy="504179"/>
          </a:xfrm>
          <a:custGeom>
            <a:avLst/>
            <a:gdLst/>
            <a:ahLst/>
            <a:cxnLst/>
            <a:rect l="l" t="t" r="r" b="b"/>
            <a:pathLst>
              <a:path w="348568" h="504179">
                <a:moveTo>
                  <a:pt x="0" y="0"/>
                </a:moveTo>
                <a:lnTo>
                  <a:pt x="348568" y="0"/>
                </a:lnTo>
                <a:lnTo>
                  <a:pt x="348568" y="504179"/>
                </a:lnTo>
                <a:lnTo>
                  <a:pt x="0" y="504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2654309" y="6075500"/>
            <a:ext cx="832914" cy="777734"/>
          </a:xfrm>
          <a:custGeom>
            <a:avLst/>
            <a:gdLst/>
            <a:ahLst/>
            <a:cxnLst/>
            <a:rect l="l" t="t" r="r" b="b"/>
            <a:pathLst>
              <a:path w="832914" h="777734">
                <a:moveTo>
                  <a:pt x="0" y="0"/>
                </a:moveTo>
                <a:lnTo>
                  <a:pt x="832915" y="0"/>
                </a:lnTo>
                <a:lnTo>
                  <a:pt x="832915" y="777733"/>
                </a:lnTo>
                <a:lnTo>
                  <a:pt x="0" y="777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149533" y="3146491"/>
            <a:ext cx="8312682" cy="52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7"/>
              </a:lnSpc>
            </a:pPr>
            <a:r>
              <a:rPr lang="en-US" sz="2233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Projekta</a:t>
            </a:r>
            <a:r>
              <a:rPr lang="en-US" sz="223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attiecināmo</a:t>
            </a:r>
            <a:r>
              <a:rPr lang="en-US" sz="223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33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izmaksu</a:t>
            </a:r>
            <a:r>
              <a:rPr lang="en-US" sz="223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summa </a:t>
            </a:r>
            <a:r>
              <a:rPr lang="en-US" sz="2233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līdz</a:t>
            </a:r>
            <a:r>
              <a:rPr lang="en-US" sz="223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lv-LV" sz="223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10</a:t>
            </a:r>
            <a:r>
              <a:rPr lang="en-US" sz="223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0 000 EUR.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3989" y="1220991"/>
            <a:ext cx="9618225" cy="1375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524"/>
              </a:lnSpc>
              <a:spcBef>
                <a:spcPct val="0"/>
              </a:spcBef>
            </a:pPr>
            <a:r>
              <a:rPr lang="lv-LV" sz="3945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RĪCĪBA </a:t>
            </a:r>
            <a:r>
              <a:rPr lang="en-US" sz="3945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“UZŅĒMĒJDARBĪBAS UZSĀKŠANA UN ATTĪSTĪBA”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65128" y="6082241"/>
            <a:ext cx="13594172" cy="2173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4622" lvl="2" indent="-321541" algn="l">
              <a:lnSpc>
                <a:spcPts val="3440"/>
              </a:lnSpc>
              <a:buFont typeface="Arial"/>
              <a:buChar char="⚬"/>
            </a:pP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īstenots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īpaši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atbalstāmā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nozarē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sociālā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uzņēmējdarbība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+25%;</a:t>
            </a:r>
          </a:p>
          <a:p>
            <a:pPr marL="964622" lvl="2" indent="-321541" algn="l">
              <a:lnSpc>
                <a:spcPts val="3440"/>
              </a:lnSpc>
              <a:buFont typeface="Arial"/>
              <a:buChar char="⚬"/>
            </a:pP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īstenots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īpaši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atbalstāmā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nozarē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veselības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aprūpe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+25%;</a:t>
            </a:r>
          </a:p>
          <a:p>
            <a:pPr marL="964622" lvl="2" indent="-321541" algn="l">
              <a:lnSpc>
                <a:spcPts val="3440"/>
              </a:lnSpc>
              <a:buFont typeface="Arial"/>
              <a:buChar char="⚬"/>
            </a:pP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Inovatīvas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aktivitātes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+15%;</a:t>
            </a:r>
          </a:p>
          <a:p>
            <a:pPr marL="964622" lvl="2" indent="-321541" algn="l">
              <a:lnSpc>
                <a:spcPts val="3440"/>
              </a:lnSpc>
              <a:buFont typeface="Arial"/>
              <a:buChar char="⚬"/>
            </a:pP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Aprites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ekonomikas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risinājumi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+10%;</a:t>
            </a:r>
          </a:p>
          <a:p>
            <a:pPr marL="964622" lvl="2" indent="-321541" algn="l">
              <a:lnSpc>
                <a:spcPts val="3440"/>
              </a:lnSpc>
              <a:buFont typeface="Arial"/>
              <a:buChar char="⚬"/>
            </a:pP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Eksportspējīgi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produkti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pakalpojumi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20% (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pirms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iesniegšanas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sākuši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3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eksportu</a:t>
            </a:r>
            <a:r>
              <a:rPr lang="en-US" sz="2233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49533" y="5003686"/>
            <a:ext cx="14836896" cy="86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23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Atbalsta intensitāte</a:t>
            </a:r>
            <a:r>
              <a:rPr lang="en-US" sz="22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projekta kopējās attiecināmo izmaksu summas </a:t>
            </a:r>
            <a:r>
              <a:rPr lang="en-US" sz="223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ir 40 % , bet atbilstoši SVVA var tikt paaugstināta </a:t>
            </a:r>
            <a:r>
              <a:rPr lang="en-US" sz="2233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līdz </a:t>
            </a:r>
            <a:r>
              <a:rPr lang="en-US" sz="223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65% , šādos gadījumos 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3128865"/>
            <a:ext cx="753660" cy="75366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31246" y="3253606"/>
            <a:ext cx="348568" cy="504179"/>
          </a:xfrm>
          <a:custGeom>
            <a:avLst/>
            <a:gdLst/>
            <a:ahLst/>
            <a:cxnLst/>
            <a:rect l="l" t="t" r="r" b="b"/>
            <a:pathLst>
              <a:path w="348568" h="504179">
                <a:moveTo>
                  <a:pt x="0" y="0"/>
                </a:moveTo>
                <a:lnTo>
                  <a:pt x="348568" y="0"/>
                </a:lnTo>
                <a:lnTo>
                  <a:pt x="348568" y="504179"/>
                </a:lnTo>
                <a:lnTo>
                  <a:pt x="0" y="504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079389" y="5038392"/>
            <a:ext cx="652281" cy="65228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31246" y="5112442"/>
            <a:ext cx="348568" cy="504179"/>
          </a:xfrm>
          <a:custGeom>
            <a:avLst/>
            <a:gdLst/>
            <a:ahLst/>
            <a:cxnLst/>
            <a:rect l="l" t="t" r="r" b="b"/>
            <a:pathLst>
              <a:path w="348568" h="504179">
                <a:moveTo>
                  <a:pt x="0" y="0"/>
                </a:moveTo>
                <a:lnTo>
                  <a:pt x="348568" y="0"/>
                </a:lnTo>
                <a:lnTo>
                  <a:pt x="348568" y="504179"/>
                </a:lnTo>
                <a:lnTo>
                  <a:pt x="0" y="504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2149533" y="4025152"/>
            <a:ext cx="9481600" cy="52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7"/>
              </a:lnSpc>
            </a:pPr>
            <a:r>
              <a:rPr lang="en-US" sz="22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 īstenošanas teritorija, </a:t>
            </a:r>
            <a:r>
              <a:rPr lang="en-US" sz="223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Ropažu novads, Salaspils novads.</a:t>
            </a:r>
          </a:p>
        </p:txBody>
      </p:sp>
      <p:sp>
        <p:nvSpPr>
          <p:cNvPr id="19" name="Freeform 19"/>
          <p:cNvSpPr/>
          <p:nvPr/>
        </p:nvSpPr>
        <p:spPr>
          <a:xfrm>
            <a:off x="4317942" y="8412560"/>
            <a:ext cx="390462" cy="529440"/>
          </a:xfrm>
          <a:custGeom>
            <a:avLst/>
            <a:gdLst/>
            <a:ahLst/>
            <a:cxnLst/>
            <a:rect l="l" t="t" r="r" b="b"/>
            <a:pathLst>
              <a:path w="390462" h="529440">
                <a:moveTo>
                  <a:pt x="0" y="0"/>
                </a:moveTo>
                <a:lnTo>
                  <a:pt x="390462" y="0"/>
                </a:lnTo>
                <a:lnTo>
                  <a:pt x="390462" y="529440"/>
                </a:lnTo>
                <a:lnTo>
                  <a:pt x="0" y="529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5029200" y="8465343"/>
            <a:ext cx="10494904" cy="33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666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Ja izpildās vairāki kritērijo vienlaikus, tad sumējoties, intesitātes palielinājums nepārsniedz 65%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480073" y="-4955041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407311" y="1241112"/>
            <a:ext cx="7768007" cy="2527852"/>
          </a:xfrm>
          <a:custGeom>
            <a:avLst/>
            <a:gdLst/>
            <a:ahLst/>
            <a:cxnLst/>
            <a:rect l="l" t="t" r="r" b="b"/>
            <a:pathLst>
              <a:path w="7768007" h="2527852">
                <a:moveTo>
                  <a:pt x="0" y="0"/>
                </a:moveTo>
                <a:lnTo>
                  <a:pt x="7768007" y="0"/>
                </a:lnTo>
                <a:lnTo>
                  <a:pt x="7768007" y="2527852"/>
                </a:lnTo>
                <a:lnTo>
                  <a:pt x="0" y="2527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1532" b="-4320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909783" y="1136337"/>
            <a:ext cx="6373077" cy="67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51"/>
              </a:lnSpc>
            </a:pPr>
            <a:r>
              <a:rPr lang="en-US" sz="3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ATBALSTA PRETENDENTS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001909"/>
            <a:ext cx="847258" cy="84725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249185" y="2107352"/>
            <a:ext cx="406288" cy="587667"/>
          </a:xfrm>
          <a:custGeom>
            <a:avLst/>
            <a:gdLst/>
            <a:ahLst/>
            <a:cxnLst/>
            <a:rect l="l" t="t" r="r" b="b"/>
            <a:pathLst>
              <a:path w="406288" h="587667">
                <a:moveTo>
                  <a:pt x="0" y="0"/>
                </a:moveTo>
                <a:lnTo>
                  <a:pt x="406288" y="0"/>
                </a:lnTo>
                <a:lnTo>
                  <a:pt x="406288" y="587667"/>
                </a:lnTo>
                <a:lnTo>
                  <a:pt x="0" y="587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935826" y="2126687"/>
            <a:ext cx="7347033" cy="6477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5"/>
              </a:lnSpc>
            </a:pPr>
            <a:r>
              <a:rPr lang="lv-LV" sz="2800" b="1" dirty="0"/>
              <a:t>* Fiziska vai juridiska persona, izņemot BDR, ar apgrozījumu </a:t>
            </a:r>
            <a:r>
              <a:rPr lang="lv-LV" sz="2800" b="1">
                <a:solidFill>
                  <a:srgbClr val="FF0000"/>
                </a:solidFill>
              </a:rPr>
              <a:t>līdz 350 </a:t>
            </a:r>
            <a:r>
              <a:rPr lang="lv-LV" sz="2800" b="1" dirty="0">
                <a:solidFill>
                  <a:srgbClr val="FF0000"/>
                </a:solidFill>
              </a:rPr>
              <a:t>000 EUR </a:t>
            </a:r>
            <a:r>
              <a:rPr lang="lv-LV" sz="2800" dirty="0">
                <a:solidFill>
                  <a:srgbClr val="FF0000"/>
                </a:solidFill>
              </a:rPr>
              <a:t>(t.sk. saistītie uzņēmumi)</a:t>
            </a:r>
            <a:r>
              <a:rPr lang="lv-LV" sz="2800" dirty="0"/>
              <a:t>;</a:t>
            </a:r>
          </a:p>
          <a:p>
            <a:pPr algn="l">
              <a:lnSpc>
                <a:spcPts val="3915"/>
              </a:lnSpc>
            </a:pPr>
            <a:r>
              <a:rPr lang="lv-LV" sz="2800" b="1" dirty="0"/>
              <a:t>* J</a:t>
            </a:r>
            <a:r>
              <a:rPr lang="lv-LV" sz="2800" b="1" i="0" dirty="0">
                <a:effectLst/>
              </a:rPr>
              <a:t>uridiskā persona</a:t>
            </a:r>
            <a:r>
              <a:rPr lang="lv-LV" sz="2800" b="0" i="0" dirty="0">
                <a:effectLst/>
              </a:rPr>
              <a:t>, izņemot BDR, kas </a:t>
            </a:r>
            <a:r>
              <a:rPr lang="lv-LV" sz="2800" b="1" i="0" dirty="0">
                <a:effectLst/>
              </a:rPr>
              <a:t>uzsāk saimniecisko darbību</a:t>
            </a:r>
            <a:r>
              <a:rPr lang="lv-LV" sz="2800" b="0" i="0" dirty="0">
                <a:effectLst/>
              </a:rPr>
              <a:t>, vai </a:t>
            </a:r>
            <a:r>
              <a:rPr lang="lv-LV" sz="2800" b="1" i="0" dirty="0">
                <a:effectLst/>
              </a:rPr>
              <a:t>fiziskā persona</a:t>
            </a:r>
            <a:r>
              <a:rPr lang="lv-LV" sz="2800" b="0" i="0" dirty="0">
                <a:effectLst/>
              </a:rPr>
              <a:t>, kura </a:t>
            </a:r>
            <a:r>
              <a:rPr lang="lv-LV" sz="2800" b="1" i="0" dirty="0">
                <a:effectLst/>
              </a:rPr>
              <a:t>uzsāk vai plāno veikt </a:t>
            </a:r>
            <a:r>
              <a:rPr lang="lv-LV" sz="2800" b="0" i="0" dirty="0">
                <a:effectLst/>
              </a:rPr>
              <a:t>saimniecisko darbību, ja tās apgrozījums nepārsniedz </a:t>
            </a:r>
            <a:r>
              <a:rPr lang="lv-LV" sz="2800" b="0" i="0" dirty="0">
                <a:solidFill>
                  <a:srgbClr val="FF0000"/>
                </a:solidFill>
                <a:effectLst/>
              </a:rPr>
              <a:t>150 000 </a:t>
            </a:r>
            <a:r>
              <a:rPr lang="lv-LV" sz="2800" i="1" dirty="0">
                <a:solidFill>
                  <a:srgbClr val="FF0000"/>
                </a:solidFill>
              </a:rPr>
              <a:t>EUR</a:t>
            </a:r>
            <a:r>
              <a:rPr lang="lv-LV" sz="2800" i="1" dirty="0"/>
              <a:t>;</a:t>
            </a:r>
            <a:r>
              <a:rPr lang="lv-LV" sz="2800" b="0" i="1" dirty="0">
                <a:effectLst/>
              </a:rPr>
              <a:t> </a:t>
            </a:r>
          </a:p>
          <a:p>
            <a:pPr algn="l">
              <a:lnSpc>
                <a:spcPts val="3915"/>
              </a:lnSpc>
            </a:pPr>
            <a:r>
              <a:rPr lang="lv-LV" sz="2800" b="1" dirty="0"/>
              <a:t>* L</a:t>
            </a:r>
            <a:r>
              <a:rPr lang="en-GB" sz="2800" b="1" i="0" dirty="0" err="1">
                <a:effectLst/>
              </a:rPr>
              <a:t>auksaimniecības</a:t>
            </a:r>
            <a:r>
              <a:rPr lang="en-GB" sz="2800" b="1" i="0" dirty="0">
                <a:effectLst/>
              </a:rPr>
              <a:t> </a:t>
            </a:r>
            <a:r>
              <a:rPr lang="en-GB" sz="2800" i="0" dirty="0" err="1">
                <a:effectLst/>
              </a:rPr>
              <a:t>pakalpojumu</a:t>
            </a:r>
            <a:r>
              <a:rPr lang="en-GB" sz="2800" b="1" i="0" dirty="0">
                <a:effectLst/>
              </a:rPr>
              <a:t> </a:t>
            </a:r>
            <a:r>
              <a:rPr lang="en-GB" sz="2800" b="0" i="0" dirty="0" err="1">
                <a:effectLst/>
              </a:rPr>
              <a:t>kooperatīvā</a:t>
            </a:r>
            <a:r>
              <a:rPr lang="en-GB" sz="2800" b="0" i="0" dirty="0">
                <a:effectLst/>
              </a:rPr>
              <a:t> </a:t>
            </a:r>
            <a:r>
              <a:rPr lang="en-GB" sz="2800" b="0" i="0" dirty="0" err="1">
                <a:effectLst/>
              </a:rPr>
              <a:t>sabiedrība</a:t>
            </a:r>
            <a:r>
              <a:rPr lang="en-GB" sz="2800" b="0" i="0" dirty="0">
                <a:effectLst/>
              </a:rPr>
              <a:t> </a:t>
            </a:r>
            <a:r>
              <a:rPr lang="en-GB" sz="2800" b="0" i="0" dirty="0" err="1">
                <a:effectLst/>
              </a:rPr>
              <a:t>vai</a:t>
            </a:r>
            <a:r>
              <a:rPr lang="en-GB" sz="2800" b="0" i="0" dirty="0">
                <a:effectLst/>
              </a:rPr>
              <a:t> </a:t>
            </a:r>
            <a:r>
              <a:rPr lang="en-GB" sz="2800" b="1" i="0" dirty="0" err="1">
                <a:effectLst/>
              </a:rPr>
              <a:t>mežsaimniecības</a:t>
            </a:r>
            <a:r>
              <a:rPr lang="en-GB" sz="2800" b="1" i="0" dirty="0">
                <a:effectLst/>
              </a:rPr>
              <a:t> </a:t>
            </a:r>
            <a:r>
              <a:rPr lang="en-GB" sz="2800" b="0" i="0" dirty="0" err="1">
                <a:effectLst/>
              </a:rPr>
              <a:t>pakalpojumu</a:t>
            </a:r>
            <a:r>
              <a:rPr lang="en-GB" sz="2800" b="0" i="0" dirty="0">
                <a:effectLst/>
              </a:rPr>
              <a:t> </a:t>
            </a:r>
            <a:r>
              <a:rPr lang="en-GB" sz="2800" b="0" i="0" dirty="0" err="1">
                <a:effectLst/>
              </a:rPr>
              <a:t>kooperatīvā</a:t>
            </a:r>
            <a:r>
              <a:rPr lang="en-GB" sz="2800" b="0" i="0" dirty="0">
                <a:effectLst/>
              </a:rPr>
              <a:t> </a:t>
            </a:r>
            <a:r>
              <a:rPr lang="en-GB" sz="2800" b="0" i="0" dirty="0" err="1">
                <a:effectLst/>
              </a:rPr>
              <a:t>sabiedrība</a:t>
            </a:r>
            <a:r>
              <a:rPr lang="lv-LV" sz="2800" b="0" i="0" dirty="0">
                <a:effectLst/>
              </a:rPr>
              <a:t> (</a:t>
            </a:r>
            <a:r>
              <a:rPr lang="lv-LV" sz="2800" b="0" i="0" dirty="0">
                <a:solidFill>
                  <a:srgbClr val="FF0000"/>
                </a:solidFill>
                <a:effectLst/>
              </a:rPr>
              <a:t>kopprojekts</a:t>
            </a:r>
            <a:r>
              <a:rPr lang="lv-LV" sz="2800" b="0" i="0" dirty="0">
                <a:effectLst/>
              </a:rPr>
              <a:t>);</a:t>
            </a:r>
          </a:p>
          <a:p>
            <a:pPr algn="l">
              <a:lnSpc>
                <a:spcPts val="3915"/>
              </a:lnSpc>
            </a:pPr>
            <a:r>
              <a:rPr lang="lv-LV" sz="2800" b="1" dirty="0"/>
              <a:t>* Pašvaldība </a:t>
            </a:r>
            <a:r>
              <a:rPr lang="lv-LV" sz="2800" dirty="0"/>
              <a:t>(</a:t>
            </a:r>
            <a:r>
              <a:rPr lang="lv-LV" sz="2800" dirty="0">
                <a:solidFill>
                  <a:srgbClr val="FF0000"/>
                </a:solidFill>
              </a:rPr>
              <a:t>kopprojekts</a:t>
            </a:r>
            <a:r>
              <a:rPr lang="lv-LV" sz="2800" dirty="0"/>
              <a:t>).</a:t>
            </a:r>
            <a:endParaRPr lang="lv-LV" sz="2800" i="1" dirty="0">
              <a:effectLst/>
            </a:endParaRPr>
          </a:p>
          <a:p>
            <a:pPr algn="l">
              <a:lnSpc>
                <a:spcPts val="3915"/>
              </a:lnSpc>
            </a:pPr>
            <a:endParaRPr lang="lv-LV" sz="2800" dirty="0"/>
          </a:p>
          <a:p>
            <a:pPr algn="l">
              <a:lnSpc>
                <a:spcPts val="3915"/>
              </a:lnSpc>
            </a:pPr>
            <a:endParaRPr lang="en-US" sz="2796" dirty="0"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588344" y="4107046"/>
            <a:ext cx="1036454" cy="103645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853612" y="4278944"/>
            <a:ext cx="431012" cy="623428"/>
          </a:xfrm>
          <a:custGeom>
            <a:avLst/>
            <a:gdLst/>
            <a:ahLst/>
            <a:cxnLst/>
            <a:rect l="l" t="t" r="r" b="b"/>
            <a:pathLst>
              <a:path w="431012" h="623428">
                <a:moveTo>
                  <a:pt x="0" y="0"/>
                </a:moveTo>
                <a:lnTo>
                  <a:pt x="431012" y="0"/>
                </a:lnTo>
                <a:lnTo>
                  <a:pt x="431012" y="623428"/>
                </a:lnTo>
                <a:lnTo>
                  <a:pt x="0" y="623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0867391" y="4107046"/>
            <a:ext cx="7210114" cy="1513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06"/>
              </a:lnSpc>
            </a:pPr>
            <a:r>
              <a:rPr lang="en-US" sz="28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Kopprojekts</a:t>
            </a:r>
            <a:r>
              <a:rPr lang="en-US" sz="28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</a:t>
            </a:r>
            <a:r>
              <a:rPr lang="lv-LV" sz="28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GB" sz="3200" b="0" i="0" dirty="0" err="1">
                <a:effectLst/>
              </a:rPr>
              <a:t>projekts</a:t>
            </a:r>
            <a:r>
              <a:rPr lang="en-GB" sz="3200" b="0" i="0" dirty="0">
                <a:effectLst/>
              </a:rPr>
              <a:t>, </a:t>
            </a:r>
            <a:r>
              <a:rPr lang="en-GB" sz="3200" b="0" i="0" dirty="0" err="1">
                <a:effectLst/>
              </a:rPr>
              <a:t>kurā</a:t>
            </a:r>
            <a:r>
              <a:rPr lang="en-GB" sz="3200" b="0" i="0" dirty="0">
                <a:effectLst/>
              </a:rPr>
              <a:t> </a:t>
            </a:r>
            <a:r>
              <a:rPr lang="en-GB" sz="3200" b="0" i="0" dirty="0" err="1">
                <a:effectLst/>
              </a:rPr>
              <a:t>plānoto</a:t>
            </a:r>
            <a:r>
              <a:rPr lang="en-GB" sz="3200" b="0" i="0" dirty="0">
                <a:effectLst/>
              </a:rPr>
              <a:t> </a:t>
            </a:r>
            <a:r>
              <a:rPr lang="en-GB" sz="3200" b="0" i="0" dirty="0" err="1">
                <a:effectLst/>
              </a:rPr>
              <a:t>investīciju</a:t>
            </a:r>
            <a:r>
              <a:rPr lang="en-GB" sz="3200" b="0" i="0" dirty="0">
                <a:effectLst/>
              </a:rPr>
              <a:t> </a:t>
            </a:r>
            <a:r>
              <a:rPr lang="en-GB" sz="3200" b="0" i="0" dirty="0" err="1">
                <a:effectLst/>
              </a:rPr>
              <a:t>izmanto</a:t>
            </a:r>
            <a:r>
              <a:rPr lang="en-GB" sz="3200" b="0" i="0" dirty="0">
                <a:effectLst/>
              </a:rPr>
              <a:t> </a:t>
            </a:r>
            <a:r>
              <a:rPr lang="en-GB" sz="3200" b="0" i="0" dirty="0" err="1">
                <a:effectLst/>
              </a:rPr>
              <a:t>kopīgi</a:t>
            </a:r>
            <a:r>
              <a:rPr lang="en-GB" sz="3200" b="0" i="0" dirty="0">
                <a:effectLst/>
              </a:rPr>
              <a:t> un kuru </a:t>
            </a:r>
            <a:r>
              <a:rPr lang="en-GB" sz="3200" b="0" i="0" dirty="0" err="1">
                <a:effectLst/>
              </a:rPr>
              <a:t>iesniedz</a:t>
            </a:r>
            <a:r>
              <a:rPr lang="lv-LV" sz="3200" dirty="0"/>
              <a:t>:</a:t>
            </a:r>
            <a:endParaRPr lang="lv-LV" sz="2861" dirty="0"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006"/>
              </a:lnSpc>
            </a:pPr>
            <a:endParaRPr lang="lv-LV" sz="2861" dirty="0">
              <a:solidFill>
                <a:srgbClr val="000000"/>
              </a:solidFill>
              <a:latin typeface="Poppins Bold"/>
              <a:cs typeface="Poppins Bold"/>
              <a:sym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5981" y="9337068"/>
            <a:ext cx="17256039" cy="48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000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7" tooltip="https://likumi.lv/ta/id/346333-valsts-un-eiropas-savienibas-atbalsta-pieskirsanas-kartiba-eiropas-lauksaimniecibas-fonda-lauku-attistibai-intervence-darbibu"/>
              </a:rPr>
              <a:t>MK </a:t>
            </a:r>
            <a:r>
              <a:rPr lang="en-US" sz="2000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7" tooltip="https://likumi.lv/ta/id/346333-valsts-un-eiropas-savienibas-atbalsta-pieskirsanas-kartiba-eiropas-lauksaimniecibas-fonda-lauku-attistibai-intervence-darbibu"/>
              </a:rPr>
              <a:t>noteikumi</a:t>
            </a:r>
            <a:r>
              <a:rPr lang="en-US" sz="2000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7" tooltip="https://likumi.lv/ta/id/346333-valsts-un-eiropas-savienibas-atbalsta-pieskirsanas-kartiba-eiropas-lauksaimniecibas-fonda-lauku-attistibai-intervence-darbibu"/>
              </a:rPr>
              <a:t> Nr.580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2329" y="8626580"/>
            <a:ext cx="7896092" cy="71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1"/>
              </a:lnSpc>
            </a:pP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fiziska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persona,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kuras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dzīvesvieta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ir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deklarēta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lauku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teritorijā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,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vai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juridiskā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persona,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kuras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juridiskā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adrese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ir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lauku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753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teritorijā</a:t>
            </a:r>
            <a:r>
              <a:rPr lang="en-US" sz="1753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A9EBA6-0B56-383E-DCD1-B51B8BC06EC7}"/>
              </a:ext>
            </a:extLst>
          </p:cNvPr>
          <p:cNvSpPr txBox="1"/>
          <p:nvPr/>
        </p:nvSpPr>
        <p:spPr>
          <a:xfrm>
            <a:off x="9853612" y="5448300"/>
            <a:ext cx="791840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/>
              <a:t>l/s vai mežsaimniecības pakalpojumu kooperatīvā sabiedrība;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/>
              <a:t> esošs uzņēmums vai saimn.d.v (ar apgrozījumu līdz 150k ) kopīgas darbības īstenošanai, kas saistīts ar sabiedriskajām attiecībām vai digitālo risinājumu vai digitālo pakalpojumu izveidi (vismaz 2 dalībnieki);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/>
              <a:t>Pašvaldība tās īpašumā esošas infrastruktūras izveidei un/vai jaunu PL iegādei kopīgi ar juridiskām vai fiz. personām, kas veic SD (vismaz 2) un projektu īsteno lauku teritorijā;</a:t>
            </a:r>
            <a:endParaRPr lang="en-US" sz="2400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&#10;&#10;AI-generated content may be incorrect.">
            <a:extLst>
              <a:ext uri="{FF2B5EF4-FFF2-40B4-BE49-F238E27FC236}">
                <a16:creationId xmlns:a16="http://schemas.microsoft.com/office/drawing/2014/main" id="{591BE291-7EEE-C05A-FFE3-91B90F6E1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315238"/>
            <a:ext cx="13487400" cy="982301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141601C-8F12-FFF9-3720-CAFB9C9C15B6}"/>
              </a:ext>
            </a:extLst>
          </p:cNvPr>
          <p:cNvSpPr txBox="1"/>
          <p:nvPr/>
        </p:nvSpPr>
        <p:spPr>
          <a:xfrm>
            <a:off x="-31955" y="2628900"/>
            <a:ext cx="6373077" cy="644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1"/>
              </a:lnSpc>
            </a:pPr>
            <a:r>
              <a:rPr lang="en-US" sz="3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SAIST</a:t>
            </a:r>
            <a:r>
              <a:rPr lang="lv-LV" sz="375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ĪTIE UZŅĒMUMI</a:t>
            </a:r>
            <a:endParaRPr lang="en-US" sz="375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737303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44216">
            <a:off x="11391230" y="800149"/>
            <a:ext cx="13072904" cy="10624706"/>
          </a:xfrm>
          <a:custGeom>
            <a:avLst/>
            <a:gdLst/>
            <a:ahLst/>
            <a:cxnLst/>
            <a:rect l="l" t="t" r="r" b="b"/>
            <a:pathLst>
              <a:path w="13072904" h="10624706">
                <a:moveTo>
                  <a:pt x="0" y="0"/>
                </a:moveTo>
                <a:lnTo>
                  <a:pt x="13072904" y="0"/>
                </a:lnTo>
                <a:lnTo>
                  <a:pt x="13072904" y="10624705"/>
                </a:lnTo>
                <a:lnTo>
                  <a:pt x="0" y="10624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14216" y="1245510"/>
            <a:ext cx="6724972" cy="1411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5524"/>
              </a:lnSpc>
              <a:spcBef>
                <a:spcPct val="0"/>
              </a:spcBef>
            </a:pPr>
            <a:r>
              <a:rPr lang="en-US" sz="3945" u="none" strike="noStrik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ATBALSTĀMĀS DARBĪBAS ABĀS RĪCĪBĀS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14216" y="3084632"/>
            <a:ext cx="15266098" cy="449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292" lvl="1" indent="-274146" algn="l">
              <a:lnSpc>
                <a:spcPts val="3555"/>
              </a:lnSpc>
              <a:buFont typeface="Arial"/>
              <a:buChar char="•"/>
            </a:pPr>
            <a:r>
              <a:rPr lang="en-US" sz="25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produktu un pakalpojumu radīšana, </a:t>
            </a:r>
          </a:p>
          <a:p>
            <a:pPr marL="548292" lvl="1" indent="-274146" algn="l">
              <a:lnSpc>
                <a:spcPts val="3555"/>
              </a:lnSpc>
              <a:buFont typeface="Arial"/>
              <a:buChar char="•"/>
            </a:pPr>
            <a:r>
              <a:rPr lang="en-US" sz="25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esošo produktu un pakalpojumu attīstīšana, to realizēšana tirgū, </a:t>
            </a:r>
          </a:p>
          <a:p>
            <a:pPr marL="548292" lvl="1" indent="-274146" algn="l">
              <a:lnSpc>
                <a:spcPts val="3555"/>
              </a:lnSpc>
              <a:buFont typeface="Arial"/>
              <a:buChar char="•"/>
            </a:pPr>
            <a:r>
              <a:rPr lang="en-US" sz="25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atpazīstamības tēla veidošana, </a:t>
            </a:r>
          </a:p>
          <a:p>
            <a:pPr marL="548292" lvl="1" indent="-274146" algn="l">
              <a:lnSpc>
                <a:spcPts val="3555"/>
              </a:lnSpc>
              <a:buFont typeface="Arial"/>
              <a:buChar char="•"/>
            </a:pPr>
            <a:r>
              <a:rPr lang="en-US" sz="25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produkcijas realizēšanai paredzētas vides radīšana vai labiekārtošana,</a:t>
            </a:r>
          </a:p>
          <a:p>
            <a:pPr marL="548292" lvl="1" indent="-274146" algn="l">
              <a:lnSpc>
                <a:spcPts val="3555"/>
              </a:lnSpc>
              <a:buFont typeface="Arial"/>
              <a:buChar char="•"/>
            </a:pPr>
            <a:r>
              <a:rPr lang="en-US" sz="25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paaugstināt darbinieku kvalifikāciju un sekmēt sociālās atstumtības riskam pakļauto personu iesaistīšanu darba tirgū,</a:t>
            </a:r>
          </a:p>
          <a:p>
            <a:pPr marL="548292" lvl="1" indent="-274146" algn="l">
              <a:lnSpc>
                <a:spcPts val="3555"/>
              </a:lnSpc>
              <a:buFont typeface="Arial"/>
              <a:buChar char="•"/>
            </a:pPr>
            <a:r>
              <a:rPr lang="en-US" sz="25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jaunu darbavietu radīšana,</a:t>
            </a:r>
          </a:p>
          <a:p>
            <a:pPr marL="548292" lvl="1" indent="-274146" algn="l">
              <a:lnSpc>
                <a:spcPts val="3555"/>
              </a:lnSpc>
              <a:buFont typeface="Arial"/>
              <a:buChar char="•"/>
            </a:pPr>
            <a:r>
              <a:rPr lang="en-US" sz="25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kvalitatīvu darba apstākļu radīšana ➢ietver nelauksaimniecisko uzņēmējdarbību, t.sk. pakalpojumu sniegšanu, tūrismu, lauksaimniecības produktu pārstrādi, amatniecību, sociālos un veselības aprūpes pakalpojumus, u.c. uzņēmējdarbības virzienus.</a:t>
            </a:r>
          </a:p>
        </p:txBody>
      </p:sp>
      <p:sp>
        <p:nvSpPr>
          <p:cNvPr id="5" name="Freeform 5"/>
          <p:cNvSpPr/>
          <p:nvPr/>
        </p:nvSpPr>
        <p:spPr>
          <a:xfrm>
            <a:off x="1270627" y="7795311"/>
            <a:ext cx="1942192" cy="1881498"/>
          </a:xfrm>
          <a:custGeom>
            <a:avLst/>
            <a:gdLst/>
            <a:ahLst/>
            <a:cxnLst/>
            <a:rect l="l" t="t" r="r" b="b"/>
            <a:pathLst>
              <a:path w="1942192" h="1881498">
                <a:moveTo>
                  <a:pt x="0" y="0"/>
                </a:moveTo>
                <a:lnTo>
                  <a:pt x="1942192" y="0"/>
                </a:lnTo>
                <a:lnTo>
                  <a:pt x="1942192" y="1881498"/>
                </a:lnTo>
                <a:lnTo>
                  <a:pt x="0" y="1881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578798" y="8014806"/>
            <a:ext cx="1761838" cy="1752228"/>
          </a:xfrm>
          <a:custGeom>
            <a:avLst/>
            <a:gdLst/>
            <a:ahLst/>
            <a:cxnLst/>
            <a:rect l="l" t="t" r="r" b="b"/>
            <a:pathLst>
              <a:path w="1761838" h="1752228">
                <a:moveTo>
                  <a:pt x="0" y="0"/>
                </a:moveTo>
                <a:lnTo>
                  <a:pt x="1761838" y="0"/>
                </a:lnTo>
                <a:lnTo>
                  <a:pt x="1761838" y="1752228"/>
                </a:lnTo>
                <a:lnTo>
                  <a:pt x="0" y="175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786837" y="1069472"/>
            <a:ext cx="1672880" cy="1587715"/>
          </a:xfrm>
          <a:custGeom>
            <a:avLst/>
            <a:gdLst/>
            <a:ahLst/>
            <a:cxnLst/>
            <a:rect l="l" t="t" r="r" b="b"/>
            <a:pathLst>
              <a:path w="1672880" h="1587715">
                <a:moveTo>
                  <a:pt x="0" y="0"/>
                </a:moveTo>
                <a:lnTo>
                  <a:pt x="1672880" y="0"/>
                </a:lnTo>
                <a:lnTo>
                  <a:pt x="1672880" y="1587715"/>
                </a:lnTo>
                <a:lnTo>
                  <a:pt x="0" y="1587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839017" y="7795311"/>
            <a:ext cx="1989249" cy="1881498"/>
          </a:xfrm>
          <a:custGeom>
            <a:avLst/>
            <a:gdLst/>
            <a:ahLst/>
            <a:cxnLst/>
            <a:rect l="l" t="t" r="r" b="b"/>
            <a:pathLst>
              <a:path w="1989249" h="1881498">
                <a:moveTo>
                  <a:pt x="0" y="0"/>
                </a:moveTo>
                <a:lnTo>
                  <a:pt x="1989249" y="0"/>
                </a:lnTo>
                <a:lnTo>
                  <a:pt x="1989249" y="1881498"/>
                </a:lnTo>
                <a:lnTo>
                  <a:pt x="0" y="18814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1340636" y="1136054"/>
            <a:ext cx="2734063" cy="1521133"/>
          </a:xfrm>
          <a:custGeom>
            <a:avLst/>
            <a:gdLst/>
            <a:ahLst/>
            <a:cxnLst/>
            <a:rect l="l" t="t" r="r" b="b"/>
            <a:pathLst>
              <a:path w="2734063" h="1521133">
                <a:moveTo>
                  <a:pt x="0" y="0"/>
                </a:moveTo>
                <a:lnTo>
                  <a:pt x="2734064" y="0"/>
                </a:lnTo>
                <a:lnTo>
                  <a:pt x="2734064" y="1521133"/>
                </a:lnTo>
                <a:lnTo>
                  <a:pt x="0" y="1521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455394" y="7863889"/>
            <a:ext cx="2496276" cy="1812920"/>
          </a:xfrm>
          <a:custGeom>
            <a:avLst/>
            <a:gdLst/>
            <a:ahLst/>
            <a:cxnLst/>
            <a:rect l="l" t="t" r="r" b="b"/>
            <a:pathLst>
              <a:path w="2496276" h="1812920">
                <a:moveTo>
                  <a:pt x="0" y="0"/>
                </a:moveTo>
                <a:lnTo>
                  <a:pt x="2496276" y="0"/>
                </a:lnTo>
                <a:lnTo>
                  <a:pt x="2496276" y="1812920"/>
                </a:lnTo>
                <a:lnTo>
                  <a:pt x="0" y="1812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4318119" y="836583"/>
            <a:ext cx="1474689" cy="1820604"/>
          </a:xfrm>
          <a:custGeom>
            <a:avLst/>
            <a:gdLst/>
            <a:ahLst/>
            <a:cxnLst/>
            <a:rect l="l" t="t" r="r" b="b"/>
            <a:pathLst>
              <a:path w="1474689" h="1820604">
                <a:moveTo>
                  <a:pt x="0" y="0"/>
                </a:moveTo>
                <a:lnTo>
                  <a:pt x="1474689" y="0"/>
                </a:lnTo>
                <a:lnTo>
                  <a:pt x="1474689" y="1820604"/>
                </a:lnTo>
                <a:lnTo>
                  <a:pt x="0" y="18206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028700" y="9033789"/>
            <a:ext cx="16230600" cy="44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2"/>
              </a:lnSpc>
            </a:pPr>
            <a:r>
              <a:rPr lang="en-US" sz="1881" u="sng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15" tooltip="https://likumi.lv/ta/id/346333-valsts-un-eiropas-savienibas-atbalsta-pieskirsanas-kartiba-eiropas-lauksaimniecibas-fonda-lauku-attistibai-intervence-darbibu"/>
              </a:rPr>
              <a:t>MK noteikumi Nr.580</a:t>
            </a:r>
            <a:r>
              <a:rPr lang="en-US" sz="188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881" u="sng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15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1881" u="sng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9.p</a:t>
            </a:r>
            <a:r>
              <a:rPr lang="en-US" sz="188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unkts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123619" y="-3691016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498681" y="534324"/>
            <a:ext cx="6718225" cy="2910462"/>
          </a:xfrm>
          <a:custGeom>
            <a:avLst/>
            <a:gdLst/>
            <a:ahLst/>
            <a:cxnLst/>
            <a:rect l="l" t="t" r="r" b="b"/>
            <a:pathLst>
              <a:path w="6718225" h="2910462">
                <a:moveTo>
                  <a:pt x="0" y="0"/>
                </a:moveTo>
                <a:lnTo>
                  <a:pt x="6718225" y="0"/>
                </a:lnTo>
                <a:lnTo>
                  <a:pt x="6718225" y="2910462"/>
                </a:lnTo>
                <a:lnTo>
                  <a:pt x="0" y="2910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90" t="-56846" r="-12199" b="-212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87259" y="583632"/>
            <a:ext cx="9294079" cy="742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64"/>
              </a:lnSpc>
            </a:pPr>
            <a:r>
              <a:rPr lang="en-US" sz="5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ATTIECINĀMĀS IZMAKSAS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7856" y="1325903"/>
            <a:ext cx="1201550" cy="12015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508870" y="1623274"/>
            <a:ext cx="419521" cy="606807"/>
          </a:xfrm>
          <a:custGeom>
            <a:avLst/>
            <a:gdLst/>
            <a:ahLst/>
            <a:cxnLst/>
            <a:rect l="l" t="t" r="r" b="b"/>
            <a:pathLst>
              <a:path w="419521" h="606807">
                <a:moveTo>
                  <a:pt x="0" y="0"/>
                </a:moveTo>
                <a:lnTo>
                  <a:pt x="419520" y="0"/>
                </a:lnTo>
                <a:lnTo>
                  <a:pt x="419520" y="606807"/>
                </a:lnTo>
                <a:lnTo>
                  <a:pt x="0" y="606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702102" y="1613116"/>
            <a:ext cx="8402082" cy="84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616" lvl="1" indent="-231808" algn="l">
              <a:lnSpc>
                <a:spcPts val="3371"/>
              </a:lnSpc>
              <a:buFont typeface="Arial"/>
              <a:buChar char="•"/>
            </a:pP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jaunu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pamatlīdzekļu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programmnodrošinājuma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iegādes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uzstādīšanas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</a:p>
        </p:txBody>
      </p:sp>
      <p:sp>
        <p:nvSpPr>
          <p:cNvPr id="9" name="Freeform 9"/>
          <p:cNvSpPr/>
          <p:nvPr/>
        </p:nvSpPr>
        <p:spPr>
          <a:xfrm>
            <a:off x="10261209" y="4417015"/>
            <a:ext cx="431626" cy="624317"/>
          </a:xfrm>
          <a:custGeom>
            <a:avLst/>
            <a:gdLst/>
            <a:ahLst/>
            <a:cxnLst/>
            <a:rect l="l" t="t" r="r" b="b"/>
            <a:pathLst>
              <a:path w="431626" h="624317">
                <a:moveTo>
                  <a:pt x="0" y="0"/>
                </a:moveTo>
                <a:lnTo>
                  <a:pt x="431627" y="0"/>
                </a:lnTo>
                <a:lnTo>
                  <a:pt x="431627" y="624317"/>
                </a:lnTo>
                <a:lnTo>
                  <a:pt x="0" y="624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216537" y="2659364"/>
            <a:ext cx="9164801" cy="868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3616" lvl="1" indent="-231808" algn="l">
              <a:lnSpc>
                <a:spcPts val="3500"/>
              </a:lnSpc>
              <a:buFont typeface="Arial"/>
              <a:buChar char="•"/>
            </a:pP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jaunas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būvniecības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būves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pārbūves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būves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ierīkošanas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būves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novietošanas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kā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arī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būves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atjaunošanas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4252" y="3728615"/>
            <a:ext cx="14752274" cy="50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616" lvl="1" indent="-231808" algn="l">
              <a:lnSpc>
                <a:spcPts val="4294"/>
              </a:lnSpc>
              <a:buFont typeface="Arial"/>
              <a:buChar char="•"/>
            </a:pP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būvmateriālu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iegādes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projektā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minētajo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būvniecības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darbu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nodrošināšanai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6537" y="4316228"/>
            <a:ext cx="16110910" cy="89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616" lvl="1" indent="-231808" algn="l">
              <a:lnSpc>
                <a:spcPts val="3586"/>
              </a:lnSpc>
              <a:buFont typeface="Arial"/>
              <a:buChar char="•"/>
            </a:pP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sabiedriskajām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attiecībām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saistītās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kas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nepieciešamas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atbalsta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pretendenta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produktu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vai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pakalpojumu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atpazīstamības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tēla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veidošanai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4252" y="5330430"/>
            <a:ext cx="15782890" cy="84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616" lvl="1" indent="-231808" algn="l">
              <a:lnSpc>
                <a:spcPts val="3371"/>
              </a:lnSpc>
              <a:buFont typeface="Arial"/>
              <a:buChar char="•"/>
            </a:pP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patentu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licenču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autortiesību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preču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zīmju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saņemšanas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vai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izmantošanas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kas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ir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tieši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saistītas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sagatavošanu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vai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īstenošanu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4252" y="6373163"/>
            <a:ext cx="16073436" cy="897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616" lvl="1" indent="-231808" algn="l">
              <a:lnSpc>
                <a:spcPts val="3629"/>
              </a:lnSpc>
              <a:buFont typeface="Arial"/>
              <a:buChar char="•"/>
            </a:pP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maksa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darbinieku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dalību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mācībās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kurās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apgūst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Izglītības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kvalitātes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valsts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dienestā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licencētu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vai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akreditētu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izglītības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programmu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par kuru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sekmīgu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apguvi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saņemts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sertifikāts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2529" y="7554049"/>
            <a:ext cx="16110910" cy="6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616" lvl="1" indent="-231808" algn="l">
              <a:buFont typeface="Arial"/>
              <a:buChar char="•"/>
            </a:pP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iesnieguma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sagatavošanas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vispārējās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</a:t>
            </a:r>
            <a:r>
              <a:rPr lang="lv-LV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150" dirty="0">
                <a:latin typeface="Poppins" panose="00000500000000000000" pitchFamily="2" charset="0"/>
                <a:cs typeface="Poppins" panose="00000500000000000000" pitchFamily="2" charset="0"/>
              </a:rPr>
              <a:t>(arhitektu, konsultantu honorāri, u.c. ) piemērojot ZM vienotās likmes aprēķina metodiku (1,8%, būvniecības projektiem- 3%)</a:t>
            </a:r>
            <a:r>
              <a:rPr lang="en-US" sz="2150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,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5452" y="9417464"/>
            <a:ext cx="16110910" cy="4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34"/>
              </a:lnSpc>
            </a:pPr>
            <a:r>
              <a:rPr lang="en-US" sz="1867" u="sng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7" tooltip="https://likumi.lv/ta/id/346333-valsts-un-eiropas-savienibas-atbalsta-pieskirsanas-kartiba-eiropas-lauksaimniecibas-fonda-lauku-attistibai-intervence-darbibu"/>
              </a:rPr>
              <a:t>MK noteikumi Nr.580</a:t>
            </a:r>
            <a:r>
              <a:rPr lang="en-US" sz="1867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867" u="sng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7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1867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33.punkts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9406" y="8361496"/>
            <a:ext cx="16110910" cy="50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616" lvl="1" indent="-231808" algn="l">
              <a:lnSpc>
                <a:spcPts val="4294"/>
              </a:lnSpc>
              <a:buFont typeface="Arial"/>
              <a:buChar char="•"/>
            </a:pP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internetveikala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tirdzniecības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platformas</a:t>
            </a: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4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izveide</a:t>
            </a:r>
            <a:r>
              <a:rPr lang="lv-LV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endParaRPr lang="en-US" sz="214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886E1C-6934-1971-9700-92A8F7746021}"/>
              </a:ext>
            </a:extLst>
          </p:cNvPr>
          <p:cNvSpPr txBox="1"/>
          <p:nvPr/>
        </p:nvSpPr>
        <p:spPr>
          <a:xfrm>
            <a:off x="1319406" y="8898204"/>
            <a:ext cx="16110910" cy="50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3616" lvl="1" indent="-231808" algn="l">
              <a:lnSpc>
                <a:spcPts val="4294"/>
              </a:lnSpc>
              <a:buFont typeface="Arial"/>
              <a:buChar char="•"/>
            </a:pPr>
            <a:r>
              <a:rPr lang="en-US" sz="214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2150" dirty="0">
                <a:latin typeface="Poppins" panose="00000500000000000000" pitchFamily="2" charset="0"/>
                <a:cs typeface="Poppins" panose="00000500000000000000" pitchFamily="2" charset="0"/>
              </a:rPr>
              <a:t>PVN, </a:t>
            </a:r>
            <a:r>
              <a:rPr lang="en-GB" sz="2150" dirty="0" err="1">
                <a:latin typeface="Poppins" panose="00000500000000000000" pitchFamily="2" charset="0"/>
                <a:cs typeface="Poppins" panose="00000500000000000000" pitchFamily="2" charset="0"/>
              </a:rPr>
              <a:t>ja</a:t>
            </a:r>
            <a:r>
              <a:rPr lang="en-GB" sz="2150" dirty="0">
                <a:latin typeface="Poppins" panose="00000500000000000000" pitchFamily="2" charset="0"/>
                <a:cs typeface="Poppins" panose="00000500000000000000" pitchFamily="2" charset="0"/>
              </a:rPr>
              <a:t> pretendents </a:t>
            </a:r>
            <a:r>
              <a:rPr lang="en-GB" sz="2150" dirty="0" err="1">
                <a:latin typeface="Poppins" panose="00000500000000000000" pitchFamily="2" charset="0"/>
                <a:cs typeface="Poppins" panose="00000500000000000000" pitchFamily="2" charset="0"/>
              </a:rPr>
              <a:t>uz</a:t>
            </a:r>
            <a:r>
              <a:rPr lang="en-GB" sz="21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50" dirty="0" err="1">
                <a:latin typeface="Poppins" panose="00000500000000000000" pitchFamily="2" charset="0"/>
                <a:cs typeface="Poppins" panose="00000500000000000000" pitchFamily="2" charset="0"/>
              </a:rPr>
              <a:t>projekta</a:t>
            </a:r>
            <a:r>
              <a:rPr lang="en-GB" sz="21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50" dirty="0" err="1">
                <a:latin typeface="Poppins" panose="00000500000000000000" pitchFamily="2" charset="0"/>
                <a:cs typeface="Poppins" panose="00000500000000000000" pitchFamily="2" charset="0"/>
              </a:rPr>
              <a:t>īstenošanas</a:t>
            </a:r>
            <a:r>
              <a:rPr lang="en-GB" sz="21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50" dirty="0" err="1">
                <a:latin typeface="Poppins" panose="00000500000000000000" pitchFamily="2" charset="0"/>
                <a:cs typeface="Poppins" panose="00000500000000000000" pitchFamily="2" charset="0"/>
              </a:rPr>
              <a:t>brīdi</a:t>
            </a:r>
            <a:r>
              <a:rPr lang="en-GB" sz="2150" dirty="0">
                <a:latin typeface="Poppins" panose="00000500000000000000" pitchFamily="2" charset="0"/>
                <a:cs typeface="Poppins" panose="00000500000000000000" pitchFamily="2" charset="0"/>
              </a:rPr>
              <a:t> nav PVN </a:t>
            </a:r>
            <a:r>
              <a:rPr lang="en-GB" sz="2150" dirty="0" err="1">
                <a:latin typeface="Poppins" panose="00000500000000000000" pitchFamily="2" charset="0"/>
                <a:cs typeface="Poppins" panose="00000500000000000000" pitchFamily="2" charset="0"/>
              </a:rPr>
              <a:t>maksātājs</a:t>
            </a:r>
            <a:r>
              <a:rPr lang="en-GB" sz="215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sz="2150" dirty="0">
              <a:solidFill>
                <a:srgbClr val="00000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362110" y="-4955041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336278" y="1028700"/>
            <a:ext cx="6240005" cy="2496840"/>
          </a:xfrm>
          <a:custGeom>
            <a:avLst/>
            <a:gdLst/>
            <a:ahLst/>
            <a:cxnLst/>
            <a:rect l="l" t="t" r="r" b="b"/>
            <a:pathLst>
              <a:path w="6240005" h="2496840">
                <a:moveTo>
                  <a:pt x="0" y="0"/>
                </a:moveTo>
                <a:lnTo>
                  <a:pt x="6240005" y="0"/>
                </a:lnTo>
                <a:lnTo>
                  <a:pt x="6240005" y="2496840"/>
                </a:lnTo>
                <a:lnTo>
                  <a:pt x="0" y="2496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06" t="-65339" r="-24163" b="-492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000226" y="1057275"/>
            <a:ext cx="6055244" cy="148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29"/>
              </a:lnSpc>
            </a:pPr>
            <a:r>
              <a:rPr lang="en-US" sz="536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NEATTIECINĀMĀS IZMAKSAS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02545" y="1569086"/>
            <a:ext cx="1156213" cy="115621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990526" y="1727547"/>
            <a:ext cx="580251" cy="839291"/>
          </a:xfrm>
          <a:custGeom>
            <a:avLst/>
            <a:gdLst/>
            <a:ahLst/>
            <a:cxnLst/>
            <a:rect l="l" t="t" r="r" b="b"/>
            <a:pathLst>
              <a:path w="580251" h="839291">
                <a:moveTo>
                  <a:pt x="0" y="0"/>
                </a:moveTo>
                <a:lnTo>
                  <a:pt x="580251" y="0"/>
                </a:lnTo>
                <a:lnTo>
                  <a:pt x="580251" y="839291"/>
                </a:lnTo>
                <a:lnTo>
                  <a:pt x="0" y="839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507297" y="4257950"/>
            <a:ext cx="446184" cy="645373"/>
          </a:xfrm>
          <a:custGeom>
            <a:avLst/>
            <a:gdLst/>
            <a:ahLst/>
            <a:cxnLst/>
            <a:rect l="l" t="t" r="r" b="b"/>
            <a:pathLst>
              <a:path w="446184" h="645373">
                <a:moveTo>
                  <a:pt x="0" y="0"/>
                </a:moveTo>
                <a:lnTo>
                  <a:pt x="446184" y="0"/>
                </a:lnTo>
                <a:lnTo>
                  <a:pt x="446184" y="645372"/>
                </a:lnTo>
                <a:lnTo>
                  <a:pt x="0" y="6453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712592" y="5499315"/>
            <a:ext cx="16721761" cy="438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izmaksas, kas saistītas ar jebkuru piegādi, pakalpojumu vai darbu, ja nav organizēta atbilstoša iepirkuma procedūra saskaņā ar normatīvajiem aktiem par iepirkuma procedūras piemērošanu;</a:t>
            </a:r>
          </a:p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esošo būvju, iegādāto pamatlīdzekļu un programmnodrošinājuma uzturēšanas izmaksas;</a:t>
            </a:r>
          </a:p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lietotu būvmateriālu iegādes izmaksas;</a:t>
            </a:r>
          </a:p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īpašuma vai kapitāldaļu iegādes izdevumi;</a:t>
            </a:r>
          </a:p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tehniskās apkopes, rezerves daļu un ekspluatācijas izdevumi;</a:t>
            </a:r>
          </a:p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atlīdzība personālam,</a:t>
            </a:r>
          </a:p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jebkuras piemaksas par papildu darbu, virsstundu darbu vai darbu svētku dienās, prēmijas, materiālā stimulēšana un naudas balvas;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4993" y="9432507"/>
            <a:ext cx="16654272" cy="45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60"/>
              </a:lnSpc>
            </a:pPr>
            <a:r>
              <a:rPr lang="en-US" sz="1930" u="sng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7" tooltip="https://likumi.lv/ta/id/346333-valsts-un-eiropas-savienibas-atbalsta-pieskirsanas-kartiba-eiropas-lauksaimniecibas-fonda-lauku-attistibai-intervence-darbibu"/>
              </a:rPr>
              <a:t>MK </a:t>
            </a:r>
            <a:r>
              <a:rPr lang="en-US" sz="1930" u="sng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7" tooltip="https://likumi.lv/ta/id/346333-valsts-un-eiropas-savienibas-atbalsta-pieskirsanas-kartiba-eiropas-lauksaimniecibas-fonda-lauku-attistibai-intervence-darbibu"/>
              </a:rPr>
              <a:t>noteikumi</a:t>
            </a:r>
            <a:r>
              <a:rPr lang="en-US" sz="1930" u="sng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7" tooltip="https://likumi.lv/ta/id/346333-valsts-un-eiropas-savienibas-atbalsta-pieskirsanas-kartiba-eiropas-lauksaimniecibas-fonda-lauku-attistibai-intervence-darbibu"/>
              </a:rPr>
              <a:t> Nr.580</a:t>
            </a:r>
            <a:r>
              <a:rPr lang="en-US" sz="1930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lv-LV" sz="1930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42. -43</a:t>
            </a:r>
            <a:r>
              <a:rPr lang="en-US" sz="1930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1930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punkts</a:t>
            </a:r>
            <a:r>
              <a:rPr lang="en-US" sz="1930" u="sng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7" tooltip="https://likumi.lv/ta/id/346333-valsts-un-eiropas-savienibas-atbalsta-pieskirsanas-kartiba-eiropas-lauksaimniecibas-fonda-lauku-attistibai-intervence-darbibu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1717" y="3044253"/>
            <a:ext cx="10343753" cy="1438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procentu maksājumi, maksa par naudas pārskaitījumiem, valūtas maiņas, komisijas maksājumi un valūtas kursa svārstību dēļ radušies zaudējumi;</a:t>
            </a:r>
          </a:p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naudas sodi, līgumsodi un tiesas prāvu izmaksas;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2592" y="4484089"/>
            <a:ext cx="16863691" cy="94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7246" lvl="1" indent="-208623" algn="l">
              <a:lnSpc>
                <a:spcPts val="3865"/>
              </a:lnSpc>
              <a:buFont typeface="Arial"/>
              <a:buChar char="•"/>
            </a:pPr>
            <a:r>
              <a:rPr lang="en-US" sz="193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tādu apakšlīgumu slēgšana, kuri mākslīgi un nepamatoti palielina projekta izmaksas un kuros samaksa ir noteikta procentos no kopējām projekta izmaksām;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85F64E-0AC7-414F-0949-C68D54C2BE7A}"/>
              </a:ext>
            </a:extLst>
          </p:cNvPr>
          <p:cNvSpPr txBox="1"/>
          <p:nvPr/>
        </p:nvSpPr>
        <p:spPr>
          <a:xfrm>
            <a:off x="1981200" y="876300"/>
            <a:ext cx="9144000" cy="814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5529"/>
              </a:lnSpc>
            </a:pPr>
            <a:r>
              <a:rPr lang="lv-LV" sz="537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SASNIEDZAMIE RĀDĪTĀJI</a:t>
            </a:r>
            <a:endParaRPr lang="en-US" sz="537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2C7ECA70-7545-9512-A71B-EB9B3F0843FD}"/>
              </a:ext>
            </a:extLst>
          </p:cNvPr>
          <p:cNvSpPr/>
          <p:nvPr/>
        </p:nvSpPr>
        <p:spPr>
          <a:xfrm rot="2700000">
            <a:off x="-7568230" y="-4756344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26" name="Picture 2" descr="Right Targets For Your Business ...">
            <a:extLst>
              <a:ext uri="{FF2B5EF4-FFF2-40B4-BE49-F238E27FC236}">
                <a16:creationId xmlns:a16="http://schemas.microsoft.com/office/drawing/2014/main" id="{F29F28EB-7E99-65E5-E98D-B83DD80C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667487"/>
            <a:ext cx="4962525" cy="297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7FED93-7210-F2BE-2B31-14B85F116D1E}"/>
              </a:ext>
            </a:extLst>
          </p:cNvPr>
          <p:cNvSpPr txBox="1"/>
          <p:nvPr/>
        </p:nvSpPr>
        <p:spPr>
          <a:xfrm>
            <a:off x="1600200" y="5857169"/>
            <a:ext cx="1348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• Ja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projektā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paredz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darbinieku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apmācības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-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saglabā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darba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vietu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vismaz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18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mēnešus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endParaRPr lang="lv-LV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lv-LV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• Ja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projektu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iesniedz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FP un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iegūst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pašnodarbinātā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statusu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-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Darba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vieta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apgrozījums</a:t>
            </a: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429B1-35E6-1CAD-33DA-D484DBED3EF9}"/>
              </a:ext>
            </a:extLst>
          </p:cNvPr>
          <p:cNvSpPr txBox="1"/>
          <p:nvPr/>
        </p:nvSpPr>
        <p:spPr>
          <a:xfrm>
            <a:off x="762000" y="2156244"/>
            <a:ext cx="1173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• 2-3.g.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pēc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projekta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īstenošanas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jāsasniedz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rādītājs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endParaRPr lang="lv-LV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lv-LV" sz="2400" dirty="0">
                <a:latin typeface="Poppins" panose="00000500000000000000" pitchFamily="2" charset="0"/>
                <a:cs typeface="Poppins" panose="00000500000000000000" pitchFamily="2" charset="0"/>
              </a:rPr>
              <a:t>-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projektā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plānotais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apgrozījums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+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vēl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vismaz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1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rādītājs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nozarē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kurā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īsteno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projektu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: </a:t>
            </a:r>
            <a:endParaRPr lang="lv-LV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lv-LV" sz="2400" dirty="0">
                <a:latin typeface="Poppins" panose="00000500000000000000" pitchFamily="2" charset="0"/>
                <a:cs typeface="Poppins" panose="00000500000000000000" pitchFamily="2" charset="0"/>
              </a:rPr>
              <a:t>- 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rada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jaunu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darba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vietu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un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saglabā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esošās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darba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vietas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endParaRPr lang="lv-LV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lv-LV" sz="2400" dirty="0">
                <a:latin typeface="Poppins" panose="00000500000000000000" pitchFamily="2" charset="0"/>
                <a:cs typeface="Poppins" panose="00000500000000000000" pitchFamily="2" charset="0"/>
              </a:rPr>
              <a:t>- s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aglabā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esošās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darba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vietas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, no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kurām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vismaz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1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ir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pilna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laika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d.v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., </a:t>
            </a:r>
            <a:endParaRPr lang="lv-LV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Neto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apgrozījums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projekta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nozarē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palielinās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vismaz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par + 20%, bet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projektiem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virs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100k EUR +10% no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proj.att.izmaksām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; </a:t>
            </a:r>
            <a:endParaRPr lang="lv-LV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lv-LV" sz="2400" dirty="0">
                <a:latin typeface="Poppins" panose="00000500000000000000" pitchFamily="2" charset="0"/>
                <a:cs typeface="Poppins" panose="00000500000000000000" pitchFamily="2" charset="0"/>
              </a:rPr>
              <a:t>- s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amazina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ietekmi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uz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vidi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; </a:t>
            </a:r>
            <a:endParaRPr lang="lv-LV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lv-LV" sz="2400" dirty="0">
                <a:latin typeface="Poppins" panose="00000500000000000000" pitchFamily="2" charset="0"/>
                <a:cs typeface="Poppins" panose="00000500000000000000" pitchFamily="2" charset="0"/>
              </a:rPr>
              <a:t>- ī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steno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ieguldījumus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energoefektivitātes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palielināšanā</a:t>
            </a:r>
            <a:r>
              <a:rPr lang="lv-LV" sz="24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E3A27-212F-8A2A-DF39-E2C05674C553}"/>
              </a:ext>
            </a:extLst>
          </p:cNvPr>
          <p:cNvSpPr txBox="1"/>
          <p:nvPr/>
        </p:nvSpPr>
        <p:spPr>
          <a:xfrm>
            <a:off x="1295399" y="7505700"/>
            <a:ext cx="16011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Sasniedzamie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rādītāji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 nav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saistoši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pašvaldībai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kopproj.gadījumā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) un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projektiem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kur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vienīgā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izmaksa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ir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sabiedriskās</a:t>
            </a:r>
            <a:r>
              <a:rPr lang="en-GB" sz="24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i="1" dirty="0" err="1">
                <a:latin typeface="Poppins" panose="00000500000000000000" pitchFamily="2" charset="0"/>
                <a:cs typeface="Poppins" panose="00000500000000000000" pitchFamily="2" charset="0"/>
              </a:rPr>
              <a:t>attiecības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5312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3249C-4CC0-73B4-4F85-84C35A96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36884"/>
            <a:ext cx="13868400" cy="940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951A94-D4FD-049B-5E92-94D5AA7650FE}"/>
              </a:ext>
            </a:extLst>
          </p:cNvPr>
          <p:cNvSpPr txBox="1"/>
          <p:nvPr/>
        </p:nvSpPr>
        <p:spPr>
          <a:xfrm>
            <a:off x="3429000" y="26289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>
                <a:solidFill>
                  <a:srgbClr val="FF0000"/>
                </a:solidFill>
              </a:rPr>
              <a:t>2000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F75F6-8F0A-3115-452B-9738C1BE9D03}"/>
              </a:ext>
            </a:extLst>
          </p:cNvPr>
          <p:cNvSpPr txBox="1"/>
          <p:nvPr/>
        </p:nvSpPr>
        <p:spPr>
          <a:xfrm>
            <a:off x="6781800" y="216109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FF0000"/>
                </a:solidFill>
              </a:rPr>
              <a:t>2001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82BDB4-2538-5422-DBD6-10EE7767EB89}"/>
              </a:ext>
            </a:extLst>
          </p:cNvPr>
          <p:cNvCxnSpPr>
            <a:cxnSpLocks/>
          </p:cNvCxnSpPr>
          <p:nvPr/>
        </p:nvCxnSpPr>
        <p:spPr>
          <a:xfrm>
            <a:off x="6172200" y="2391922"/>
            <a:ext cx="609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27D26-3702-9A51-F02E-6D63291ECE46}"/>
              </a:ext>
            </a:extLst>
          </p:cNvPr>
          <p:cNvCxnSpPr/>
          <p:nvPr/>
        </p:nvCxnSpPr>
        <p:spPr>
          <a:xfrm>
            <a:off x="4191000" y="2622755"/>
            <a:ext cx="457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844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3975">
            <a:off x="-4330644" y="3171435"/>
            <a:ext cx="11944727" cy="9707805"/>
          </a:xfrm>
          <a:custGeom>
            <a:avLst/>
            <a:gdLst/>
            <a:ahLst/>
            <a:cxnLst/>
            <a:rect l="l" t="t" r="r" b="b"/>
            <a:pathLst>
              <a:path w="11944727" h="9707805">
                <a:moveTo>
                  <a:pt x="0" y="0"/>
                </a:moveTo>
                <a:lnTo>
                  <a:pt x="11944727" y="0"/>
                </a:lnTo>
                <a:lnTo>
                  <a:pt x="11944727" y="9707806"/>
                </a:lnTo>
                <a:lnTo>
                  <a:pt x="0" y="9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14104" y="3746193"/>
            <a:ext cx="3140770" cy="665902"/>
            <a:chOff x="0" y="0"/>
            <a:chExt cx="1916811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6811" cy="406400"/>
            </a:xfrm>
            <a:custGeom>
              <a:avLst/>
              <a:gdLst/>
              <a:ahLst/>
              <a:cxnLst/>
              <a:rect l="l" t="t" r="r" b="b"/>
              <a:pathLst>
                <a:path w="1916811" h="406400">
                  <a:moveTo>
                    <a:pt x="1713611" y="0"/>
                  </a:moveTo>
                  <a:cubicBezTo>
                    <a:pt x="1825835" y="0"/>
                    <a:pt x="1916811" y="90976"/>
                    <a:pt x="1916811" y="203200"/>
                  </a:cubicBezTo>
                  <a:cubicBezTo>
                    <a:pt x="1916811" y="315424"/>
                    <a:pt x="1825835" y="406400"/>
                    <a:pt x="17136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916811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4873441" y="2532577"/>
            <a:ext cx="18352319" cy="0"/>
          </a:xfrm>
          <a:prstGeom prst="line">
            <a:avLst/>
          </a:prstGeom>
          <a:ln w="47625" cap="rnd">
            <a:solidFill>
              <a:srgbClr val="C6D6C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228453" y="4127582"/>
            <a:ext cx="1726144" cy="1568634"/>
          </a:xfrm>
          <a:custGeom>
            <a:avLst/>
            <a:gdLst/>
            <a:ahLst/>
            <a:cxnLst/>
            <a:rect l="l" t="t" r="r" b="b"/>
            <a:pathLst>
              <a:path w="1726144" h="1568634">
                <a:moveTo>
                  <a:pt x="0" y="0"/>
                </a:moveTo>
                <a:lnTo>
                  <a:pt x="1726145" y="0"/>
                </a:lnTo>
                <a:lnTo>
                  <a:pt x="1726145" y="1568634"/>
                </a:lnTo>
                <a:lnTo>
                  <a:pt x="0" y="1568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929245" y="6603029"/>
            <a:ext cx="1648777" cy="1638472"/>
          </a:xfrm>
          <a:custGeom>
            <a:avLst/>
            <a:gdLst/>
            <a:ahLst/>
            <a:cxnLst/>
            <a:rect l="l" t="t" r="r" b="b"/>
            <a:pathLst>
              <a:path w="1648777" h="1638472">
                <a:moveTo>
                  <a:pt x="0" y="0"/>
                </a:moveTo>
                <a:lnTo>
                  <a:pt x="1648776" y="0"/>
                </a:lnTo>
                <a:lnTo>
                  <a:pt x="1648776" y="1638472"/>
                </a:lnTo>
                <a:lnTo>
                  <a:pt x="0" y="1638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7299112" y="4731954"/>
            <a:ext cx="3296812" cy="133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2"/>
              </a:lnSpc>
            </a:pPr>
            <a:r>
              <a:rPr lang="en-US" sz="2359" spc="4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ATTIECINĀMO IZMAKSU SUMMMA </a:t>
            </a:r>
            <a:r>
              <a:rPr lang="en-US" sz="2359" b="1" spc="4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VIENAM PROJEKTAM</a:t>
            </a:r>
            <a:r>
              <a:rPr lang="en-US" sz="2359" spc="4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LĪDZ </a:t>
            </a:r>
            <a:r>
              <a:rPr lang="en-US" sz="2359" b="1" spc="4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50 000 EUR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1783" y="1741000"/>
            <a:ext cx="4048170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3168" b="1" dirty="0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I</a:t>
            </a:r>
            <a:r>
              <a:rPr lang="lv-LV" sz="3168" b="1" dirty="0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V</a:t>
            </a:r>
            <a:r>
              <a:rPr lang="en-US" sz="3168" b="1" dirty="0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KĀRTAS </a:t>
            </a:r>
          </a:p>
          <a:p>
            <a:pPr algn="ctr">
              <a:lnSpc>
                <a:spcPts val="3168"/>
              </a:lnSpc>
            </a:pPr>
            <a:r>
              <a:rPr lang="en-US" sz="3168" b="1" dirty="0" err="1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piešķirtais</a:t>
            </a:r>
            <a:r>
              <a:rPr lang="en-US" sz="3168" b="1" dirty="0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</a:t>
            </a:r>
            <a:r>
              <a:rPr lang="en-US" sz="3168" b="1" dirty="0" err="1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kopējais</a:t>
            </a:r>
            <a:r>
              <a:rPr lang="en-US" sz="3168" b="1" dirty="0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ELFLA </a:t>
            </a:r>
            <a:r>
              <a:rPr lang="en-US" sz="3168" b="1" dirty="0" err="1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publiskais</a:t>
            </a:r>
            <a:r>
              <a:rPr lang="en-US" sz="3168" b="1" dirty="0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</a:t>
            </a:r>
            <a:r>
              <a:rPr lang="en-US" sz="3168" b="1" dirty="0" err="1">
                <a:solidFill>
                  <a:srgbClr val="18200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finansējums</a:t>
            </a:r>
            <a:endParaRPr lang="en-US" sz="3168" b="1" dirty="0">
              <a:solidFill>
                <a:srgbClr val="182004"/>
              </a:solidFill>
              <a:latin typeface="Montaser Arabic Semi-Bold"/>
              <a:ea typeface="Montaser Arabic Semi-Bold"/>
              <a:cs typeface="Montaser Arabic Semi-Bold"/>
              <a:sym typeface="Montaser Arabic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107829" y="7125793"/>
            <a:ext cx="3210167" cy="133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2"/>
              </a:lnSpc>
              <a:spcBef>
                <a:spcPct val="0"/>
              </a:spcBef>
            </a:pPr>
            <a:r>
              <a:rPr lang="en-US" sz="2359" u="none" strike="noStrike" spc="4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ATTIECINĀMO IZMAKSU SUMMMA </a:t>
            </a:r>
            <a:r>
              <a:rPr lang="en-US" sz="2359" b="1" u="none" strike="noStrike" spc="4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VIENAM PROJEKTAM</a:t>
            </a:r>
            <a:r>
              <a:rPr lang="en-US" sz="2359" u="none" strike="noStrike" spc="4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LĪDZ </a:t>
            </a:r>
            <a:r>
              <a:rPr lang="en-US" sz="2359" b="1" u="none" strike="noStrike" spc="4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30 000 EUR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23655" y="3146191"/>
            <a:ext cx="4556758" cy="720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28"/>
              </a:lnSpc>
              <a:spcBef>
                <a:spcPct val="0"/>
              </a:spcBef>
            </a:pPr>
            <a:r>
              <a:rPr lang="en-US" sz="2828" b="1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Vietējai sabiedrībai nozīmīgas iniciatīvas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29245" y="5511546"/>
            <a:ext cx="6183663" cy="66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54"/>
              </a:lnSpc>
              <a:spcBef>
                <a:spcPct val="0"/>
              </a:spcBef>
            </a:pPr>
            <a:r>
              <a:rPr lang="en-US" sz="2654" b="1" dirty="0" err="1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Kopienu</a:t>
            </a:r>
            <a:r>
              <a:rPr lang="en-US" sz="2654" b="1" dirty="0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</a:t>
            </a:r>
            <a:r>
              <a:rPr lang="en-US" sz="2654" b="1" dirty="0" err="1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stiprināšana</a:t>
            </a:r>
            <a:r>
              <a:rPr lang="en-US" sz="2654" b="1" dirty="0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un </a:t>
            </a:r>
            <a:r>
              <a:rPr lang="en-US" sz="2654" b="1" dirty="0" err="1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sabiedrisko</a:t>
            </a:r>
            <a:r>
              <a:rPr lang="en-US" sz="2654" b="1" dirty="0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</a:t>
            </a:r>
            <a:r>
              <a:rPr lang="en-US" sz="2654" b="1" dirty="0" err="1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aktivitāšu</a:t>
            </a:r>
            <a:r>
              <a:rPr lang="en-US" sz="2654" b="1" dirty="0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</a:t>
            </a:r>
            <a:r>
              <a:rPr lang="en-US" sz="2654" b="1" dirty="0" err="1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dažādošana</a:t>
            </a:r>
            <a:endParaRPr lang="en-US" sz="2654" b="1" dirty="0">
              <a:solidFill>
                <a:srgbClr val="000000"/>
              </a:solidFill>
              <a:latin typeface="Montaser Arabic Semi-Bold"/>
              <a:ea typeface="Montaser Arabic Semi-Bold"/>
              <a:cs typeface="Montaser Arabic Semi-Bold"/>
              <a:sym typeface="Montaser Arabic Semi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6172" y="3938285"/>
            <a:ext cx="2956397" cy="328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7"/>
              </a:lnSpc>
            </a:pPr>
            <a:r>
              <a:rPr lang="lv-LV" sz="2800" b="1" dirty="0">
                <a:latin typeface="Nunito Bold" charset="0"/>
              </a:rPr>
              <a:t>441 981.31 </a:t>
            </a:r>
            <a:r>
              <a:rPr lang="en-US" sz="2800" dirty="0">
                <a:latin typeface="Nunito Bold"/>
                <a:ea typeface="Nunito Bold"/>
                <a:cs typeface="Nunito Bold"/>
                <a:sym typeface="Nunito Bold"/>
              </a:rPr>
              <a:t>EUR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61205" y="4221597"/>
            <a:ext cx="4492428" cy="44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</a:pPr>
            <a:r>
              <a:rPr lang="lv-LV" sz="3303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60</a:t>
            </a:r>
            <a:r>
              <a:rPr lang="en-US" sz="3303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000</a:t>
            </a:r>
            <a:r>
              <a:rPr lang="lv-LV" sz="3303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.70</a:t>
            </a:r>
            <a:r>
              <a:rPr lang="en-US" sz="3303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EUR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28411" y="6578571"/>
            <a:ext cx="3682583" cy="44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</a:pPr>
            <a:r>
              <a:rPr lang="lv-LV" sz="3303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46 799.99 </a:t>
            </a:r>
            <a:r>
              <a:rPr lang="en-US" sz="3303" b="1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EUR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142234" y="680690"/>
            <a:ext cx="9574021" cy="1670329"/>
            <a:chOff x="0" y="76200"/>
            <a:chExt cx="12765361" cy="2227106"/>
          </a:xfrm>
        </p:grpSpPr>
        <p:grpSp>
          <p:nvGrpSpPr>
            <p:cNvPr id="18" name="Group 18"/>
            <p:cNvGrpSpPr/>
            <p:nvPr/>
          </p:nvGrpSpPr>
          <p:grpSpPr>
            <a:xfrm>
              <a:off x="2099994" y="1060116"/>
              <a:ext cx="8079778" cy="1243190"/>
              <a:chOff x="0" y="0"/>
              <a:chExt cx="1916811" cy="29492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16811" cy="294929"/>
              </a:xfrm>
              <a:custGeom>
                <a:avLst/>
                <a:gdLst/>
                <a:ahLst/>
                <a:cxnLst/>
                <a:rect l="l" t="t" r="r" b="b"/>
                <a:pathLst>
                  <a:path w="1916811" h="294929">
                    <a:moveTo>
                      <a:pt x="1713611" y="0"/>
                    </a:moveTo>
                    <a:cubicBezTo>
                      <a:pt x="1825835" y="0"/>
                      <a:pt x="1916811" y="66022"/>
                      <a:pt x="1916811" y="147465"/>
                    </a:cubicBezTo>
                    <a:cubicBezTo>
                      <a:pt x="1916811" y="228907"/>
                      <a:pt x="1825835" y="294929"/>
                      <a:pt x="1713611" y="294929"/>
                    </a:cubicBezTo>
                    <a:lnTo>
                      <a:pt x="203200" y="294929"/>
                    </a:lnTo>
                    <a:cubicBezTo>
                      <a:pt x="90976" y="294929"/>
                      <a:pt x="0" y="228907"/>
                      <a:pt x="0" y="147465"/>
                    </a:cubicBezTo>
                    <a:cubicBezTo>
                      <a:pt x="0" y="66022"/>
                      <a:pt x="90976" y="0"/>
                      <a:pt x="2032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47625"/>
                <a:ext cx="1916811" cy="247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76200"/>
              <a:ext cx="12765361" cy="719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74"/>
                </a:lnSpc>
                <a:spcBef>
                  <a:spcPct val="0"/>
                </a:spcBef>
              </a:pPr>
              <a:r>
                <a:rPr lang="en-US" sz="3974" b="1">
                  <a:solidFill>
                    <a:srgbClr val="182004"/>
                  </a:solidFill>
                  <a:latin typeface="Montaser Arabic Semi-Bold"/>
                  <a:ea typeface="Montaser Arabic Semi-Bold"/>
                  <a:cs typeface="Montaser Arabic Semi-Bold"/>
                  <a:sym typeface="Montaser Arabic Semi-Bold"/>
                </a:rPr>
                <a:t>Projekta iesniegšanas periods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590744" y="1396120"/>
              <a:ext cx="7589029" cy="6335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0"/>
                </a:lnSpc>
              </a:pPr>
              <a:r>
                <a:rPr lang="lv-LV" sz="3600" dirty="0">
                  <a:latin typeface="Nunito Bold"/>
                  <a:ea typeface="Nunito Bold"/>
                  <a:cs typeface="Nunito Bold"/>
                  <a:sym typeface="Nunito Bold"/>
                </a:rPr>
                <a:t>23</a:t>
              </a:r>
              <a:r>
                <a:rPr lang="en-US" sz="3600" dirty="0">
                  <a:latin typeface="Nunito Bold"/>
                  <a:ea typeface="Nunito Bold"/>
                  <a:cs typeface="Nunito Bold"/>
                  <a:sym typeface="Nunito Bold"/>
                </a:rPr>
                <a:t>.</a:t>
              </a:r>
              <a:r>
                <a:rPr lang="lv-LV" sz="3600" dirty="0">
                  <a:latin typeface="Nunito Bold"/>
                  <a:ea typeface="Nunito Bold"/>
                  <a:cs typeface="Nunito Bold"/>
                  <a:sym typeface="Nunito Bold"/>
                </a:rPr>
                <a:t>10</a:t>
              </a:r>
              <a:r>
                <a:rPr lang="en-US" sz="3600" dirty="0">
                  <a:latin typeface="Nunito Bold"/>
                  <a:ea typeface="Nunito Bold"/>
                  <a:cs typeface="Nunito Bold"/>
                  <a:sym typeface="Nunito Bold"/>
                </a:rPr>
                <a:t>.202</a:t>
              </a:r>
              <a:r>
                <a:rPr lang="lv-LV" sz="3600" dirty="0">
                  <a:latin typeface="Nunito Bold"/>
                  <a:ea typeface="Nunito Bold"/>
                  <a:cs typeface="Nunito Bold"/>
                  <a:sym typeface="Nunito Bold"/>
                </a:rPr>
                <a:t>5</a:t>
              </a:r>
              <a:r>
                <a:rPr lang="en-US" sz="3600" dirty="0">
                  <a:latin typeface="Nunito Bold"/>
                  <a:ea typeface="Nunito Bold"/>
                  <a:cs typeface="Nunito Bold"/>
                  <a:sym typeface="Nunito Bold"/>
                </a:rPr>
                <a:t>. - </a:t>
              </a:r>
              <a:r>
                <a:rPr lang="lv-LV" sz="3600" dirty="0">
                  <a:latin typeface="Nunito Bold"/>
                  <a:ea typeface="Nunito Bold"/>
                  <a:cs typeface="Nunito Bold"/>
                  <a:sym typeface="Nunito Bold"/>
                </a:rPr>
                <a:t>23</a:t>
              </a:r>
              <a:r>
                <a:rPr lang="en-US" sz="3600" dirty="0">
                  <a:latin typeface="Nunito Bold"/>
                  <a:ea typeface="Nunito Bold"/>
                  <a:cs typeface="Nunito Bold"/>
                  <a:sym typeface="Nunito Bold"/>
                </a:rPr>
                <a:t>.</a:t>
              </a:r>
              <a:r>
                <a:rPr lang="lv-LV" sz="3600" dirty="0">
                  <a:latin typeface="Nunito Bold"/>
                  <a:ea typeface="Nunito Bold"/>
                  <a:cs typeface="Nunito Bold"/>
                  <a:sym typeface="Nunito Bold"/>
                </a:rPr>
                <a:t>11</a:t>
              </a:r>
              <a:r>
                <a:rPr lang="en-US" sz="3600" dirty="0">
                  <a:latin typeface="Nunito Bold"/>
                  <a:ea typeface="Nunito Bold"/>
                  <a:cs typeface="Nunito Bold"/>
                  <a:sym typeface="Nunito Bold"/>
                </a:rPr>
                <a:t>.202</a:t>
              </a:r>
              <a:r>
                <a:rPr lang="lv-LV" sz="3600" dirty="0">
                  <a:latin typeface="Nunito Bold"/>
                  <a:ea typeface="Nunito Bold"/>
                  <a:cs typeface="Nunito Bold"/>
                  <a:sym typeface="Nunito Bold"/>
                </a:rPr>
                <a:t>5.</a:t>
              </a:r>
              <a:endParaRPr lang="en-US" sz="3470" b="1" dirty="0">
                <a:latin typeface="Nunito Bold"/>
                <a:ea typeface="Nunito Bold"/>
                <a:cs typeface="Nunito Bold"/>
                <a:sym typeface="Nunito Bold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480073" y="-4955041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693332" y="1241112"/>
            <a:ext cx="8481987" cy="3055130"/>
          </a:xfrm>
          <a:custGeom>
            <a:avLst/>
            <a:gdLst/>
            <a:ahLst/>
            <a:cxnLst/>
            <a:rect l="l" t="t" r="r" b="b"/>
            <a:pathLst>
              <a:path w="8481987" h="3055130">
                <a:moveTo>
                  <a:pt x="0" y="0"/>
                </a:moveTo>
                <a:lnTo>
                  <a:pt x="8481986" y="0"/>
                </a:lnTo>
                <a:lnTo>
                  <a:pt x="8481986" y="3055130"/>
                </a:lnTo>
                <a:lnTo>
                  <a:pt x="0" y="305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482" b="-4348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808215" y="4296242"/>
            <a:ext cx="847258" cy="84725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4401685"/>
            <a:ext cx="406288" cy="587667"/>
          </a:xfrm>
          <a:custGeom>
            <a:avLst/>
            <a:gdLst/>
            <a:ahLst/>
            <a:cxnLst/>
            <a:rect l="l" t="t" r="r" b="b"/>
            <a:pathLst>
              <a:path w="406288" h="587667">
                <a:moveTo>
                  <a:pt x="0" y="0"/>
                </a:moveTo>
                <a:lnTo>
                  <a:pt x="406288" y="0"/>
                </a:lnTo>
                <a:lnTo>
                  <a:pt x="406288" y="587667"/>
                </a:lnTo>
                <a:lnTo>
                  <a:pt x="0" y="587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863260" y="4710346"/>
            <a:ext cx="15312058" cy="171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3"/>
              </a:lnSpc>
            </a:pPr>
            <a:r>
              <a:rPr lang="en-US" sz="2254" b="1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V</a:t>
            </a:r>
            <a:r>
              <a:rPr lang="en-US" sz="2254" b="1" u="none" strike="noStrike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eicināt sabiedrības iesaistīšanos </a:t>
            </a:r>
            <a:r>
              <a:rPr lang="en-US" sz="2254" b="1" u="sng" strike="noStrike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vietējā dabas, fiziskā, sociālā kapitāla un cilvēkkapitāla stiprināšanas un kultūras kapitāla stratēģiskas un ilgtspējīgas izmantošanas un attīstības iniciatīvās</a:t>
            </a:r>
            <a:r>
              <a:rPr lang="en-US" sz="2254" b="1" u="none" strike="noStrike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, tādējādi palielinot lauku iedzīvotāju drošumspēju, kā arī vietas potenciālu un pievilcību, kas var kļūt par priekšnosacījumu jaunu integrētu tūrisma, kultūras, veselības un citu saistītu pakalpojumu un produktu piedāvājumam.</a:t>
            </a:r>
          </a:p>
          <a:p>
            <a:pPr marL="0" lvl="0" indent="0" algn="just">
              <a:lnSpc>
                <a:spcPts val="2773"/>
              </a:lnSpc>
            </a:pPr>
            <a:endParaRPr lang="en-US" sz="2254" b="1" u="none" strike="noStrike">
              <a:solidFill>
                <a:srgbClr val="000000"/>
              </a:solidFill>
              <a:latin typeface="Montaser Arabic Semi-Bold"/>
              <a:ea typeface="Montaser Arabic Semi-Bold"/>
              <a:cs typeface="Montaser Arabic Semi-Bold"/>
              <a:sym typeface="Montaser Arabic Semi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63260" y="1137572"/>
            <a:ext cx="6373077" cy="67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51"/>
              </a:lnSpc>
            </a:pPr>
            <a:r>
              <a:rPr lang="en-US" sz="375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PROJEKTA MĒRĶIS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80720" y="9340586"/>
            <a:ext cx="17256039" cy="48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000" b="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7" tooltip="https://likumi.lv/ta/id/346333-valsts-un-eiropas-savienibas-atbalsta-pieskirsanas-kartiba-eiropas-lauksaimniecibas-fonda-lauku-attistibai-intervence-darbibu"/>
              </a:rPr>
              <a:t>MK noteikumi Nr.580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1844" y="6416256"/>
            <a:ext cx="15981775" cy="171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3"/>
              </a:lnSpc>
              <a:spcBef>
                <a:spcPct val="0"/>
              </a:spcBef>
            </a:pPr>
            <a:r>
              <a:rPr lang="en-US" sz="2254" b="1" u="none" strike="noStrike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Atbalstu aktivitātē "Kopienu spēcinošas un vietas attīstību sekmējošas iniciatīvas" atbilstoši vietējās attīstības stratēģijai piešķir </a:t>
            </a:r>
            <a:r>
              <a:rPr lang="en-US" sz="2254" b="1" u="sng" strike="noStrike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vietējās teritorijas </a:t>
            </a:r>
            <a:r>
              <a:rPr lang="en-US" sz="2254" b="1" u="none" strike="noStrike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(tostarp dabas un kultūras objektu) </a:t>
            </a:r>
            <a:r>
              <a:rPr lang="en-US" sz="2254" b="1" u="sng" strike="noStrike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sakārtošanai, lai uzlabotu pakalpojumu pieejamību, kvalitāti un sasniedzamību, un sabiedrisko aktivitāšu </a:t>
            </a:r>
            <a:r>
              <a:rPr lang="en-US" sz="2254" b="1" u="none" strike="noStrike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(tostarp viedo ciemu, apmācības un interešu klubu, kultūras, vides aizsardzības, sporta un citu brīvā laika pavadīšanas veidu) </a:t>
            </a:r>
            <a:r>
              <a:rPr lang="en-US" sz="2254" b="1" u="sng" strike="noStrike">
                <a:solidFill>
                  <a:srgbClr val="000000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dažādošanai.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4169531" y="-4472530"/>
            <a:ext cx="11944727" cy="9707805"/>
          </a:xfrm>
          <a:custGeom>
            <a:avLst/>
            <a:gdLst/>
            <a:ahLst/>
            <a:cxnLst/>
            <a:rect l="l" t="t" r="r" b="b"/>
            <a:pathLst>
              <a:path w="11944727" h="9707805">
                <a:moveTo>
                  <a:pt x="0" y="0"/>
                </a:moveTo>
                <a:lnTo>
                  <a:pt x="11944727" y="0"/>
                </a:lnTo>
                <a:lnTo>
                  <a:pt x="11944727" y="9707806"/>
                </a:lnTo>
                <a:lnTo>
                  <a:pt x="0" y="9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933450"/>
            <a:ext cx="8429458" cy="56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 b="1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4" tooltip="http://www.ropazisalaspils.lv"/>
              </a:rPr>
              <a:t>Biedrība</a:t>
            </a:r>
            <a:r>
              <a:rPr lang="en-US" sz="3300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4" tooltip="http://www.ropazisalaspils.lv"/>
              </a:rPr>
              <a:t> "</a:t>
            </a:r>
            <a:r>
              <a:rPr lang="en-US" sz="3300" b="1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4" tooltip="http://www.ropazisalaspils.lv"/>
              </a:rPr>
              <a:t>Ropažu</a:t>
            </a:r>
            <a:r>
              <a:rPr lang="en-US" sz="3300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4" tooltip="http://www.ropazisalaspils.lv"/>
              </a:rPr>
              <a:t> </a:t>
            </a:r>
            <a:r>
              <a:rPr lang="en-US" sz="3300" b="1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4" tooltip="http://www.ropazisalaspils.lv"/>
              </a:rPr>
              <a:t>Salaspils</a:t>
            </a:r>
            <a:r>
              <a:rPr lang="en-US" sz="3300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4" tooltip="http://www.ropazisalaspils.lv"/>
              </a:rPr>
              <a:t> </a:t>
            </a:r>
            <a:r>
              <a:rPr lang="en-US" sz="3300" b="1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4" tooltip="http://www.ropazisalaspils.lv"/>
              </a:rPr>
              <a:t>partnerība</a:t>
            </a:r>
            <a:r>
              <a:rPr lang="en-US" sz="3300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4" tooltip="http://www.ropazisalaspils.lv"/>
              </a:rPr>
              <a:t>"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149694"/>
            <a:ext cx="1623060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Kas ir VRG?</a:t>
            </a:r>
            <a:r>
              <a:rPr lang="en-US" sz="3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(Vietējā rīcības grupa)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871189"/>
            <a:ext cx="16858917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”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Vietējās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rīcības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grupas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ir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lauku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iedzīvotāju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organizāciju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uzņēmēju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pašvaldību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apvienības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kas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darbojas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noteiktā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lauku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teritorijā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pārstāvot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iedzīvotāju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intereses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rūpējoties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lauku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attīstības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jautājumiem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vietējā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līmenī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kā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arī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ieviešot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LEADER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pieeju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960974"/>
            <a:ext cx="1623060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Kas ir SVVA? </a:t>
            </a:r>
            <a:r>
              <a:rPr lang="en-US" sz="3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(SABIEDRĪBAS VIRZĪTA VIETĒJĀS ATTĪSTĪBAS STRATĒĢIJA)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708481"/>
            <a:ext cx="16858917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SVVA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stratēģija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ir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daudznozaru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stratēģiskais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plāns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kas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nosaka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pamato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vietējās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teritorijas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attīstības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prioritātes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pārmaiņu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nepieciešamību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SVVA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stratēģiju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aktīvu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sabiedrības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iesaisti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vietējā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rīcības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grupa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(VRG).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3039" y="1614537"/>
            <a:ext cx="8743617" cy="192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lv-LV" sz="28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vietējā rīcības grupa (VRG), kas izveidota ar mērķi veicināt ilgtspējīgu attīstību un dzīves kvalitātes uzlabošanos Ropažu un Salaspils novados.</a:t>
            </a:r>
            <a:endParaRPr lang="en-US" sz="2700" dirty="0">
              <a:solidFill>
                <a:srgbClr val="00000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11" name="Picture 10" descr="A logo of a tree with a couple of people swinging&#10;&#10;AI-generated content may be incorrect.">
            <a:extLst>
              <a:ext uri="{FF2B5EF4-FFF2-40B4-BE49-F238E27FC236}">
                <a16:creationId xmlns:a16="http://schemas.microsoft.com/office/drawing/2014/main" id="{063774E3-A808-93C9-0C34-016139AFA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06" y="627414"/>
            <a:ext cx="7463398" cy="36272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6455309" y="-5137344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407311" y="1241112"/>
            <a:ext cx="7768007" cy="2527852"/>
          </a:xfrm>
          <a:custGeom>
            <a:avLst/>
            <a:gdLst/>
            <a:ahLst/>
            <a:cxnLst/>
            <a:rect l="l" t="t" r="r" b="b"/>
            <a:pathLst>
              <a:path w="7768007" h="2527852">
                <a:moveTo>
                  <a:pt x="0" y="0"/>
                </a:moveTo>
                <a:lnTo>
                  <a:pt x="7768007" y="0"/>
                </a:lnTo>
                <a:lnTo>
                  <a:pt x="7768007" y="2527852"/>
                </a:lnTo>
                <a:lnTo>
                  <a:pt x="0" y="2527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1532" b="-4320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28700" y="2001909"/>
            <a:ext cx="847258" cy="84725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249185" y="2107352"/>
            <a:ext cx="406288" cy="587667"/>
          </a:xfrm>
          <a:custGeom>
            <a:avLst/>
            <a:gdLst/>
            <a:ahLst/>
            <a:cxnLst/>
            <a:rect l="l" t="t" r="r" b="b"/>
            <a:pathLst>
              <a:path w="406288" h="587667">
                <a:moveTo>
                  <a:pt x="0" y="0"/>
                </a:moveTo>
                <a:lnTo>
                  <a:pt x="406288" y="0"/>
                </a:lnTo>
                <a:lnTo>
                  <a:pt x="406288" y="587667"/>
                </a:lnTo>
                <a:lnTo>
                  <a:pt x="0" y="587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9950766" y="5153987"/>
            <a:ext cx="1036454" cy="103645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10253487" y="5360500"/>
            <a:ext cx="431012" cy="623428"/>
          </a:xfrm>
          <a:custGeom>
            <a:avLst/>
            <a:gdLst/>
            <a:ahLst/>
            <a:cxnLst/>
            <a:rect l="l" t="t" r="r" b="b"/>
            <a:pathLst>
              <a:path w="431012" h="623428">
                <a:moveTo>
                  <a:pt x="0" y="0"/>
                </a:moveTo>
                <a:lnTo>
                  <a:pt x="431012" y="0"/>
                </a:lnTo>
                <a:lnTo>
                  <a:pt x="431012" y="623428"/>
                </a:lnTo>
                <a:lnTo>
                  <a:pt x="0" y="623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02219" y="9315450"/>
            <a:ext cx="388970" cy="527417"/>
          </a:xfrm>
          <a:custGeom>
            <a:avLst/>
            <a:gdLst/>
            <a:ahLst/>
            <a:cxnLst/>
            <a:rect l="l" t="t" r="r" b="b"/>
            <a:pathLst>
              <a:path w="388970" h="527417">
                <a:moveTo>
                  <a:pt x="0" y="0"/>
                </a:moveTo>
                <a:lnTo>
                  <a:pt x="388970" y="0"/>
                </a:lnTo>
                <a:lnTo>
                  <a:pt x="388970" y="527417"/>
                </a:lnTo>
                <a:lnTo>
                  <a:pt x="0" y="5274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909783" y="1136337"/>
            <a:ext cx="6373077" cy="67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51"/>
              </a:lnSpc>
            </a:pPr>
            <a:r>
              <a:rPr lang="en-US" sz="375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ATBALSTA PRETENDENTS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51105" y="2126687"/>
            <a:ext cx="7092895" cy="150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5"/>
              </a:lnSpc>
            </a:pP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Pašvaldība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biedrība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vai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nodibinājums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reliģiska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organizācija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vai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fiziskā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persona.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67574" y="5125500"/>
            <a:ext cx="5991726" cy="1017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6"/>
              </a:lnSpc>
            </a:pPr>
            <a:r>
              <a:rPr lang="en-US" sz="286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Kopprojekts - </a:t>
            </a:r>
            <a:r>
              <a:rPr lang="en-US" sz="2861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divas neatkarīgas juridiskās personas.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96002" y="6463922"/>
            <a:ext cx="6966276" cy="1384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572" lvl="1" indent="-201286" algn="l">
              <a:lnSpc>
                <a:spcPts val="3729"/>
              </a:lnSpc>
              <a:buFont typeface="Arial"/>
              <a:buChar char="•"/>
            </a:pPr>
            <a:r>
              <a:rPr lang="en-US" sz="186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pašvaldība + fiziska vai juridiska persona</a:t>
            </a:r>
            <a:r>
              <a:rPr lang="en-US" sz="186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kas veic saimniecisko darbību, noslēgts sadarbības līgums un projektu īsteno lauku teritorijā.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4841" y="9360267"/>
            <a:ext cx="17256039" cy="48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000" b="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9" tooltip="https://likumi.lv/ta/id/346333-valsts-un-eiropas-savienibas-atbalsta-pieskirsanas-kartiba-eiropas-lauksaimniecibas-fonda-lauku-attistibai-intervence-darbibu"/>
              </a:rPr>
              <a:t>MK noteikumi Nr.580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75958" y="3947576"/>
            <a:ext cx="7092895" cy="307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5"/>
              </a:lnSpc>
            </a:pP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Fiziskā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persona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sabiedriskā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labuma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projektu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*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īsteno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nesaistīti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ar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savu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saimniecisko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darbību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(ja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tādu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96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veic</a:t>
            </a:r>
            <a:r>
              <a:rPr lang="en-US" sz="279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).</a:t>
            </a:r>
          </a:p>
          <a:p>
            <a:pPr algn="l">
              <a:lnSpc>
                <a:spcPts val="3075"/>
              </a:lnSpc>
            </a:pP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*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īstenots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projekts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kura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mērķim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nav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komerciāla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rakstura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kurš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ir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publiski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pieejams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un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kurā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ieņēmumi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sniegto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pakalpojumu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nav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kvalificējami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kā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peļņa</a:t>
            </a:r>
            <a:r>
              <a:rPr lang="en-US" sz="219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F11B0F-57A4-DC1A-4C2D-9D51A99122B6}"/>
              </a:ext>
            </a:extLst>
          </p:cNvPr>
          <p:cNvSpPr txBox="1"/>
          <p:nvPr/>
        </p:nvSpPr>
        <p:spPr>
          <a:xfrm>
            <a:off x="1776209" y="7472724"/>
            <a:ext cx="70928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2800" dirty="0" err="1">
                <a:solidFill>
                  <a:srgbClr val="414142"/>
                </a:solidFill>
                <a:latin typeface="Poppins Bold" panose="00000800000000000000" charset="0"/>
                <a:cs typeface="Poppins Bold" panose="00000800000000000000" charset="0"/>
              </a:rPr>
              <a:t>J</a:t>
            </a:r>
            <a:r>
              <a:rPr lang="en-GB" sz="2800" b="0" i="0" dirty="0" err="1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uridiskā</a:t>
            </a:r>
            <a:r>
              <a:rPr lang="en-GB" sz="2800" b="0" i="0" dirty="0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GB" sz="2800" b="0" i="0" dirty="0" err="1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vai</a:t>
            </a:r>
            <a:r>
              <a:rPr lang="en-GB" sz="2800" b="0" i="0" dirty="0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GB" sz="2800" b="0" i="0" dirty="0" err="1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fiziskā</a:t>
            </a:r>
            <a:r>
              <a:rPr lang="en-GB" sz="2800" b="0" i="0" dirty="0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 persona, kas </a:t>
            </a:r>
            <a:r>
              <a:rPr lang="en-GB" sz="2800" b="0" i="0" dirty="0" err="1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veic</a:t>
            </a:r>
            <a:r>
              <a:rPr lang="en-GB" sz="2800" b="0" i="0" dirty="0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GB" sz="2800" b="0" i="0" dirty="0" err="1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saimniecisko</a:t>
            </a:r>
            <a:r>
              <a:rPr lang="en-GB" sz="2800" b="0" i="0" dirty="0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GB" sz="2800" b="0" i="0" dirty="0" err="1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darbību</a:t>
            </a:r>
            <a:r>
              <a:rPr lang="en-GB" sz="2400" b="0" i="0" dirty="0">
                <a:solidFill>
                  <a:srgbClr val="414142"/>
                </a:solidFill>
                <a:effectLst/>
                <a:latin typeface="Poppins Bold" panose="00000800000000000000" charset="0"/>
                <a:cs typeface="Poppins Bold" panose="00000800000000000000" charset="0"/>
              </a:rPr>
              <a:t>.</a:t>
            </a:r>
            <a:endParaRPr lang="en-GB" sz="2400" dirty="0">
              <a:latin typeface="Poppins Bold" panose="00000800000000000000" charset="0"/>
              <a:cs typeface="Poppins Bold" panose="0000080000000000000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B230AA-FD64-454F-E4D0-60F1B48F3C1B}"/>
              </a:ext>
            </a:extLst>
          </p:cNvPr>
          <p:cNvSpPr txBox="1"/>
          <p:nvPr/>
        </p:nvSpPr>
        <p:spPr>
          <a:xfrm>
            <a:off x="1875958" y="8663271"/>
            <a:ext cx="985072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41414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</a:t>
            </a:r>
            <a:r>
              <a:rPr lang="lv-LV" sz="2200" b="0" i="0" dirty="0">
                <a:solidFill>
                  <a:srgbClr val="41414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idi – uzbrauktuves, bezmaksas stāvlaukumus, liftus, durvis, tualetes, dušas telpas – pielāgo personām ar dzirdes, redzes vai kustību traucējumiem, kā arī ratiņkrēslu un ratiņu lietotājiem.</a:t>
            </a:r>
            <a:endParaRPr lang="en-GB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8361627E-FA2C-6436-64FF-E104298DA8A2}"/>
              </a:ext>
            </a:extLst>
          </p:cNvPr>
          <p:cNvGrpSpPr/>
          <p:nvPr/>
        </p:nvGrpSpPr>
        <p:grpSpPr>
          <a:xfrm>
            <a:off x="928951" y="7472724"/>
            <a:ext cx="847258" cy="847258"/>
            <a:chOff x="0" y="0"/>
            <a:chExt cx="6350000" cy="63500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3852F4B1-48FD-B94D-3ACD-EF372F5E427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6">
            <a:extLst>
              <a:ext uri="{FF2B5EF4-FFF2-40B4-BE49-F238E27FC236}">
                <a16:creationId xmlns:a16="http://schemas.microsoft.com/office/drawing/2014/main" id="{23BF4A02-9EDA-8565-27BE-1E0DDF371622}"/>
              </a:ext>
            </a:extLst>
          </p:cNvPr>
          <p:cNvSpPr/>
          <p:nvPr/>
        </p:nvSpPr>
        <p:spPr>
          <a:xfrm>
            <a:off x="1151668" y="7554526"/>
            <a:ext cx="406288" cy="587667"/>
          </a:xfrm>
          <a:custGeom>
            <a:avLst/>
            <a:gdLst/>
            <a:ahLst/>
            <a:cxnLst/>
            <a:rect l="l" t="t" r="r" b="b"/>
            <a:pathLst>
              <a:path w="406288" h="587667">
                <a:moveTo>
                  <a:pt x="0" y="0"/>
                </a:moveTo>
                <a:lnTo>
                  <a:pt x="406288" y="0"/>
                </a:lnTo>
                <a:lnTo>
                  <a:pt x="406288" y="587667"/>
                </a:lnTo>
                <a:lnTo>
                  <a:pt x="0" y="587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3850382" y="-3164297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631133" y="1028700"/>
            <a:ext cx="5355295" cy="3029516"/>
          </a:xfrm>
          <a:custGeom>
            <a:avLst/>
            <a:gdLst/>
            <a:ahLst/>
            <a:cxnLst/>
            <a:rect l="l" t="t" r="r" b="b"/>
            <a:pathLst>
              <a:path w="5355295" h="3029516">
                <a:moveTo>
                  <a:pt x="0" y="0"/>
                </a:moveTo>
                <a:lnTo>
                  <a:pt x="5355295" y="0"/>
                </a:lnTo>
                <a:lnTo>
                  <a:pt x="5355295" y="3029516"/>
                </a:lnTo>
                <a:lnTo>
                  <a:pt x="0" y="3029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886" b="-888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3261502" y="6163487"/>
            <a:ext cx="652281" cy="65228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3413359" y="6237538"/>
            <a:ext cx="348568" cy="504179"/>
          </a:xfrm>
          <a:custGeom>
            <a:avLst/>
            <a:gdLst/>
            <a:ahLst/>
            <a:cxnLst/>
            <a:rect l="l" t="t" r="r" b="b"/>
            <a:pathLst>
              <a:path w="348568" h="504179">
                <a:moveTo>
                  <a:pt x="0" y="0"/>
                </a:moveTo>
                <a:lnTo>
                  <a:pt x="348568" y="0"/>
                </a:lnTo>
                <a:lnTo>
                  <a:pt x="348568" y="504179"/>
                </a:lnTo>
                <a:lnTo>
                  <a:pt x="0" y="504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331646" y="5251762"/>
            <a:ext cx="8312682" cy="52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7"/>
              </a:lnSpc>
            </a:pP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Projekta attiecināmo izmaksu summa līdz 50 000 EUR.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21866" y="1777893"/>
            <a:ext cx="8528029" cy="141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5524"/>
              </a:lnSpc>
              <a:spcBef>
                <a:spcPct val="0"/>
              </a:spcBef>
            </a:pPr>
            <a:r>
              <a:rPr lang="en-US" sz="394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RĪCĪBA </a:t>
            </a:r>
            <a:r>
              <a:rPr lang="en-US" sz="3945" b="1" u="none" strike="noStrik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“ VIETĒJAI SABIEDRĪBAI NOZĪMĪGAS INICIATĪVAS”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31646" y="7108956"/>
            <a:ext cx="14836896" cy="4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Atbalsta intensitāte</a:t>
            </a:r>
            <a:r>
              <a:rPr lang="en-US" sz="22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projekta kopējās attiecināmo izmaksu summas </a:t>
            </a: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ir 80 %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10813" y="5234136"/>
            <a:ext cx="753660" cy="75366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413359" y="5358877"/>
            <a:ext cx="348568" cy="504179"/>
          </a:xfrm>
          <a:custGeom>
            <a:avLst/>
            <a:gdLst/>
            <a:ahLst/>
            <a:cxnLst/>
            <a:rect l="l" t="t" r="r" b="b"/>
            <a:pathLst>
              <a:path w="348568" h="504179">
                <a:moveTo>
                  <a:pt x="0" y="0"/>
                </a:moveTo>
                <a:lnTo>
                  <a:pt x="348568" y="0"/>
                </a:lnTo>
                <a:lnTo>
                  <a:pt x="348568" y="504179"/>
                </a:lnTo>
                <a:lnTo>
                  <a:pt x="0" y="504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3261502" y="7143662"/>
            <a:ext cx="652281" cy="65228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5"/>
          <p:cNvSpPr/>
          <p:nvPr/>
        </p:nvSpPr>
        <p:spPr>
          <a:xfrm>
            <a:off x="3413359" y="7217713"/>
            <a:ext cx="348568" cy="504179"/>
          </a:xfrm>
          <a:custGeom>
            <a:avLst/>
            <a:gdLst/>
            <a:ahLst/>
            <a:cxnLst/>
            <a:rect l="l" t="t" r="r" b="b"/>
            <a:pathLst>
              <a:path w="348568" h="504179">
                <a:moveTo>
                  <a:pt x="0" y="0"/>
                </a:moveTo>
                <a:lnTo>
                  <a:pt x="348568" y="0"/>
                </a:lnTo>
                <a:lnTo>
                  <a:pt x="348568" y="504179"/>
                </a:lnTo>
                <a:lnTo>
                  <a:pt x="0" y="504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4331646" y="6130423"/>
            <a:ext cx="9481600" cy="52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7"/>
              </a:lnSpc>
            </a:pPr>
            <a:r>
              <a:rPr lang="en-US" sz="22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 īstenošanas teritorija, </a:t>
            </a: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Ropažu novads, Salaspils novads.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7214" y="3267234"/>
            <a:ext cx="8312682" cy="79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27"/>
              </a:lnSpc>
            </a:pP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Štratēģiskais projekts - Izveidots jauniešu centrs VRG darbības teritorijā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431300" y="-3755449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742465" y="1028700"/>
            <a:ext cx="5355295" cy="3029516"/>
          </a:xfrm>
          <a:custGeom>
            <a:avLst/>
            <a:gdLst/>
            <a:ahLst/>
            <a:cxnLst/>
            <a:rect l="l" t="t" r="r" b="b"/>
            <a:pathLst>
              <a:path w="5355295" h="3029516">
                <a:moveTo>
                  <a:pt x="0" y="0"/>
                </a:moveTo>
                <a:lnTo>
                  <a:pt x="5355296" y="0"/>
                </a:lnTo>
                <a:lnTo>
                  <a:pt x="5355296" y="3029516"/>
                </a:lnTo>
                <a:lnTo>
                  <a:pt x="0" y="3029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311" b="-1231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91518" y="5550069"/>
            <a:ext cx="652281" cy="65228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743374" y="5624120"/>
            <a:ext cx="348568" cy="504179"/>
          </a:xfrm>
          <a:custGeom>
            <a:avLst/>
            <a:gdLst/>
            <a:ahLst/>
            <a:cxnLst/>
            <a:rect l="l" t="t" r="r" b="b"/>
            <a:pathLst>
              <a:path w="348568" h="504179">
                <a:moveTo>
                  <a:pt x="0" y="0"/>
                </a:moveTo>
                <a:lnTo>
                  <a:pt x="348569" y="0"/>
                </a:lnTo>
                <a:lnTo>
                  <a:pt x="348569" y="504179"/>
                </a:lnTo>
                <a:lnTo>
                  <a:pt x="0" y="504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166438" y="7567352"/>
            <a:ext cx="832914" cy="777734"/>
          </a:xfrm>
          <a:custGeom>
            <a:avLst/>
            <a:gdLst/>
            <a:ahLst/>
            <a:cxnLst/>
            <a:rect l="l" t="t" r="r" b="b"/>
            <a:pathLst>
              <a:path w="832914" h="777734">
                <a:moveTo>
                  <a:pt x="0" y="0"/>
                </a:moveTo>
                <a:lnTo>
                  <a:pt x="832914" y="0"/>
                </a:lnTo>
                <a:lnTo>
                  <a:pt x="832914" y="777734"/>
                </a:lnTo>
                <a:lnTo>
                  <a:pt x="0" y="777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661661" y="4638343"/>
            <a:ext cx="8312682" cy="52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7"/>
              </a:lnSpc>
            </a:pP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Projekta attiecināmo izmaksu summa līdz 30 000 EUR.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10932" y="1940008"/>
            <a:ext cx="8528029" cy="211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5524"/>
              </a:lnSpc>
              <a:spcBef>
                <a:spcPct val="0"/>
              </a:spcBef>
            </a:pPr>
            <a:r>
              <a:rPr lang="en-US" sz="394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RĪCĪBA “KOPIENU STIPRINĀŠANA UN SABIEDRISKO AKTIVITĀŠU DAŽĀDOŠANA </a:t>
            </a:r>
            <a:r>
              <a:rPr lang="en-US" sz="3945" b="1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77257" y="7710220"/>
            <a:ext cx="13594172" cy="4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4622" lvl="2" indent="-321541" algn="l">
              <a:lnSpc>
                <a:spcPts val="3440"/>
              </a:lnSpc>
              <a:buFont typeface="Arial"/>
              <a:buChar char="⚬"/>
            </a:pPr>
            <a:r>
              <a:rPr lang="en-US" sz="22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Projekti, kur primārās mērķa grupas ir sociāli mazaizsargātas personas +20%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61661" y="6495538"/>
            <a:ext cx="14836896" cy="86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Atbalsta intensitāte</a:t>
            </a:r>
            <a:r>
              <a:rPr lang="en-US" sz="22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projekta kopējās attiecināmo izmaksu summas </a:t>
            </a: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ir 70 % , bet atbilstoši SVVA var tikt paaugstināta </a:t>
            </a:r>
            <a:r>
              <a:rPr lang="en-US" sz="2233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līdz </a:t>
            </a: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90% , šādos gadījumos 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40829" y="4620718"/>
            <a:ext cx="753660" cy="75366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743374" y="4745458"/>
            <a:ext cx="348568" cy="504179"/>
          </a:xfrm>
          <a:custGeom>
            <a:avLst/>
            <a:gdLst/>
            <a:ahLst/>
            <a:cxnLst/>
            <a:rect l="l" t="t" r="r" b="b"/>
            <a:pathLst>
              <a:path w="348568" h="504179">
                <a:moveTo>
                  <a:pt x="0" y="0"/>
                </a:moveTo>
                <a:lnTo>
                  <a:pt x="348569" y="0"/>
                </a:lnTo>
                <a:lnTo>
                  <a:pt x="348569" y="504179"/>
                </a:lnTo>
                <a:lnTo>
                  <a:pt x="0" y="504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591518" y="6530244"/>
            <a:ext cx="652281" cy="65228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43374" y="6604295"/>
            <a:ext cx="348568" cy="504179"/>
          </a:xfrm>
          <a:custGeom>
            <a:avLst/>
            <a:gdLst/>
            <a:ahLst/>
            <a:cxnLst/>
            <a:rect l="l" t="t" r="r" b="b"/>
            <a:pathLst>
              <a:path w="348568" h="504179">
                <a:moveTo>
                  <a:pt x="0" y="0"/>
                </a:moveTo>
                <a:lnTo>
                  <a:pt x="348569" y="0"/>
                </a:lnTo>
                <a:lnTo>
                  <a:pt x="348569" y="504179"/>
                </a:lnTo>
                <a:lnTo>
                  <a:pt x="0" y="504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2661661" y="5517005"/>
            <a:ext cx="9481600" cy="52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7"/>
              </a:lnSpc>
            </a:pPr>
            <a:r>
              <a:rPr lang="en-US" sz="22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 īstenošanas teritorija, </a:t>
            </a:r>
            <a:r>
              <a:rPr lang="en-US" sz="223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Ropažu novads, Salaspils novads.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44216">
            <a:off x="8897913" y="3351766"/>
            <a:ext cx="13262446" cy="10778752"/>
          </a:xfrm>
          <a:custGeom>
            <a:avLst/>
            <a:gdLst/>
            <a:ahLst/>
            <a:cxnLst/>
            <a:rect l="l" t="t" r="r" b="b"/>
            <a:pathLst>
              <a:path w="13262446" h="10778752">
                <a:moveTo>
                  <a:pt x="0" y="0"/>
                </a:moveTo>
                <a:lnTo>
                  <a:pt x="13262446" y="0"/>
                </a:lnTo>
                <a:lnTo>
                  <a:pt x="13262446" y="10778752"/>
                </a:lnTo>
                <a:lnTo>
                  <a:pt x="0" y="10778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951670" y="669477"/>
            <a:ext cx="1634892" cy="1987711"/>
          </a:xfrm>
          <a:custGeom>
            <a:avLst/>
            <a:gdLst/>
            <a:ahLst/>
            <a:cxnLst/>
            <a:rect l="l" t="t" r="r" b="b"/>
            <a:pathLst>
              <a:path w="1634892" h="1987711">
                <a:moveTo>
                  <a:pt x="0" y="0"/>
                </a:moveTo>
                <a:lnTo>
                  <a:pt x="1634892" y="0"/>
                </a:lnTo>
                <a:lnTo>
                  <a:pt x="1634892" y="1987710"/>
                </a:lnTo>
                <a:lnTo>
                  <a:pt x="0" y="1987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185728" y="431973"/>
            <a:ext cx="2041634" cy="2225214"/>
          </a:xfrm>
          <a:custGeom>
            <a:avLst/>
            <a:gdLst/>
            <a:ahLst/>
            <a:cxnLst/>
            <a:rect l="l" t="t" r="r" b="b"/>
            <a:pathLst>
              <a:path w="2041634" h="2225214">
                <a:moveTo>
                  <a:pt x="0" y="0"/>
                </a:moveTo>
                <a:lnTo>
                  <a:pt x="2041634" y="0"/>
                </a:lnTo>
                <a:lnTo>
                  <a:pt x="2041634" y="2225214"/>
                </a:lnTo>
                <a:lnTo>
                  <a:pt x="0" y="2225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28700" y="5587890"/>
            <a:ext cx="1981308" cy="1493411"/>
          </a:xfrm>
          <a:custGeom>
            <a:avLst/>
            <a:gdLst/>
            <a:ahLst/>
            <a:cxnLst/>
            <a:rect l="l" t="t" r="r" b="b"/>
            <a:pathLst>
              <a:path w="1981308" h="1493411">
                <a:moveTo>
                  <a:pt x="0" y="0"/>
                </a:moveTo>
                <a:lnTo>
                  <a:pt x="1981308" y="0"/>
                </a:lnTo>
                <a:lnTo>
                  <a:pt x="1981308" y="1493411"/>
                </a:lnTo>
                <a:lnTo>
                  <a:pt x="0" y="1493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52103" y="3627931"/>
            <a:ext cx="1884090" cy="1436619"/>
          </a:xfrm>
          <a:custGeom>
            <a:avLst/>
            <a:gdLst/>
            <a:ahLst/>
            <a:cxnLst/>
            <a:rect l="l" t="t" r="r" b="b"/>
            <a:pathLst>
              <a:path w="1884090" h="1436619">
                <a:moveTo>
                  <a:pt x="0" y="0"/>
                </a:moveTo>
                <a:lnTo>
                  <a:pt x="1884091" y="0"/>
                </a:lnTo>
                <a:lnTo>
                  <a:pt x="1884091" y="1436619"/>
                </a:lnTo>
                <a:lnTo>
                  <a:pt x="0" y="1436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834112" y="1249743"/>
            <a:ext cx="6724972" cy="712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5524"/>
              </a:lnSpc>
              <a:spcBef>
                <a:spcPct val="0"/>
              </a:spcBef>
            </a:pPr>
            <a:r>
              <a:rPr lang="en-US" sz="3945" b="1" u="none" strike="noStrik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ATBALSTĀMĀS DARBĪBAS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38303" y="3574830"/>
            <a:ext cx="12292171" cy="77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070" lvl="1" indent="-232535" algn="l">
              <a:lnSpc>
                <a:spcPts val="3015"/>
              </a:lnSpc>
              <a:buFont typeface="Arial"/>
              <a:buChar char="•"/>
            </a:pPr>
            <a:r>
              <a:rPr lang="en-US" sz="215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vietējās teritorijas - Ropažu un Salaspils novada - dabas un kultūras objektu sakārtošana, lai uzlabotu pakalpojumu pieejamību, kvalitāti un sasniedzamību;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9096375"/>
            <a:ext cx="16230600" cy="44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2"/>
              </a:lnSpc>
            </a:pPr>
            <a:r>
              <a:rPr lang="en-US" sz="1881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  <a:hlinkClick r:id="rId11" tooltip="https://likumi.lv/ta/id/346333-valsts-un-eiropas-savienibas-atbalsta-pieskirsanas-kartiba-eiropas-lauksaimniecibas-fonda-lauku-attistibai-intervence-darbibu"/>
              </a:rPr>
              <a:t>MK noteikumi Nr.580</a:t>
            </a:r>
            <a:r>
              <a:rPr lang="en-US" sz="188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81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  <a:hlinkClick r:id="rId11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188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23</a:t>
            </a:r>
            <a:r>
              <a:rPr lang="en-US" sz="1881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.p</a:t>
            </a:r>
            <a:r>
              <a:rPr lang="en-US" sz="188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unkts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40734" y="4536740"/>
            <a:ext cx="11789740" cy="82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84"/>
              </a:lnSpc>
            </a:pPr>
            <a:r>
              <a:rPr lang="en-US" sz="156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Atbalsta pretendents saimnieciskās darbības īstenošanai sakārto minēto vietējo teritoriju, ja attiecīgo vidi – uzbrauktuves, bezmaksas stāvlaukumus, liftus, durvis, tualetes, dušas telpas – pielāgo personām ar dzirdes, redzes vai kustību traucējumiem, kā arī ratiņkrēslu un ratiņu lietotājiem.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05585" y="5521215"/>
            <a:ext cx="12292171" cy="77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070" lvl="1" indent="-232535" algn="l">
              <a:lnSpc>
                <a:spcPts val="3015"/>
              </a:lnSpc>
              <a:buFont typeface="Arial"/>
              <a:buChar char="•"/>
            </a:pPr>
            <a:r>
              <a:rPr lang="en-US" sz="215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sabiedrisko aktivitāšu (tostarp viedo ciemu, apmācības un interešu klubu, kultūras, vides aizsardzības, sporta un citu brīvā laika pavadīšanas veidu) dažādošanai.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37546" y="8629192"/>
            <a:ext cx="12292171" cy="39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070" lvl="1" indent="-232535" algn="l">
              <a:lnSpc>
                <a:spcPts val="3015"/>
              </a:lnSpc>
              <a:buFont typeface="Arial"/>
              <a:buChar char="•"/>
            </a:pPr>
            <a:r>
              <a:rPr lang="en-US" sz="215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Stratēģiskais projekts noteikts - Jauniešu centra/-u izveide VRG darbības teritorijā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34112" y="2822459"/>
            <a:ext cx="12292171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5"/>
              </a:lnSpc>
            </a:pPr>
            <a:r>
              <a:rPr lang="en-US" sz="2254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Rīcība</a:t>
            </a:r>
            <a:r>
              <a:rPr lang="en-US" sz="225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“</a:t>
            </a:r>
            <a:r>
              <a:rPr lang="lv-LV" sz="225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Kopienu stiprināšana un sabiedrisko aktivitāšu dažādošana</a:t>
            </a:r>
            <a:r>
              <a:rPr lang="en-US" sz="2254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19354" y="8191146"/>
            <a:ext cx="12292171" cy="409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5"/>
              </a:lnSpc>
            </a:pPr>
            <a:r>
              <a:rPr lang="en-US" sz="225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Rīcība “ Vietējai sabiedrībai nozīmīgas iniciatīvas”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81202" y="6325779"/>
            <a:ext cx="11789740" cy="1932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6882" lvl="1" indent="-168441" algn="l">
              <a:lnSpc>
                <a:spcPts val="2184"/>
              </a:lnSpc>
              <a:buFont typeface="Arial"/>
              <a:buChar char="•"/>
            </a:pPr>
            <a:r>
              <a:rPr lang="en-US" sz="156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Aktivitātes jauniešiem/bērniem un pensionāriem, cilvēkiem ar funkcionāliem traucējumiem,</a:t>
            </a:r>
          </a:p>
          <a:p>
            <a:pPr marL="336882" lvl="1" indent="-168441" algn="l">
              <a:lnSpc>
                <a:spcPts val="2184"/>
              </a:lnSpc>
              <a:buFont typeface="Arial"/>
              <a:buChar char="•"/>
            </a:pPr>
            <a:r>
              <a:rPr lang="en-US" sz="156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Sabiedrisko aktivitāšu dažādošana;  </a:t>
            </a:r>
          </a:p>
          <a:p>
            <a:pPr marL="336882" lvl="1" indent="-168441" algn="l">
              <a:lnSpc>
                <a:spcPts val="2184"/>
              </a:lnSpc>
              <a:buFont typeface="Arial"/>
              <a:buChar char="•"/>
            </a:pPr>
            <a:r>
              <a:rPr lang="en-US" sz="156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Sporta aktivitātes;  </a:t>
            </a:r>
          </a:p>
          <a:p>
            <a:pPr marL="336882" lvl="1" indent="-168441" algn="l">
              <a:lnSpc>
                <a:spcPts val="2184"/>
              </a:lnSpc>
              <a:buFont typeface="Arial"/>
              <a:buChar char="•"/>
            </a:pPr>
            <a:r>
              <a:rPr lang="en-US" sz="156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Kultūru veicinošas aktivitātes;  </a:t>
            </a:r>
          </a:p>
          <a:p>
            <a:pPr marL="336882" lvl="1" indent="-168441" algn="l">
              <a:lnSpc>
                <a:spcPts val="2184"/>
              </a:lnSpc>
              <a:buFont typeface="Arial"/>
              <a:buChar char="•"/>
            </a:pPr>
            <a:r>
              <a:rPr lang="en-US" sz="156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Vides aizsardzības aktivitātes,</a:t>
            </a:r>
          </a:p>
          <a:p>
            <a:pPr marL="336882" lvl="1" indent="-168441" algn="l">
              <a:lnSpc>
                <a:spcPts val="2184"/>
              </a:lnSpc>
              <a:buFont typeface="Arial"/>
              <a:buChar char="•"/>
            </a:pPr>
            <a:r>
              <a:rPr lang="en-US" sz="156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Ar Kopienas stiprināšanu saistītas aktivitātes </a:t>
            </a:r>
          </a:p>
          <a:p>
            <a:pPr algn="l">
              <a:lnSpc>
                <a:spcPts val="2184"/>
              </a:lnSpc>
            </a:pPr>
            <a:endParaRPr lang="en-US" sz="1560" i="1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9476750"/>
            <a:ext cx="16230600" cy="44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2"/>
              </a:lnSpc>
            </a:pPr>
            <a:r>
              <a:rPr lang="en-US" sz="188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2" tooltip="https://www.ropazisalaspils.lv/?s=strat%C4%93%C4%A3ija"/>
              </a:rPr>
              <a:t>VRG SVVA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3812247" y="967742"/>
            <a:ext cx="12698393" cy="10320330"/>
          </a:xfrm>
          <a:custGeom>
            <a:avLst/>
            <a:gdLst/>
            <a:ahLst/>
            <a:cxnLst/>
            <a:rect l="l" t="t" r="r" b="b"/>
            <a:pathLst>
              <a:path w="12698393" h="10320330">
                <a:moveTo>
                  <a:pt x="0" y="0"/>
                </a:moveTo>
                <a:lnTo>
                  <a:pt x="12698393" y="0"/>
                </a:lnTo>
                <a:lnTo>
                  <a:pt x="12698393" y="10320331"/>
                </a:lnTo>
                <a:lnTo>
                  <a:pt x="0" y="10320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497009" y="535172"/>
            <a:ext cx="6718225" cy="2910462"/>
          </a:xfrm>
          <a:custGeom>
            <a:avLst/>
            <a:gdLst/>
            <a:ahLst/>
            <a:cxnLst/>
            <a:rect l="l" t="t" r="r" b="b"/>
            <a:pathLst>
              <a:path w="6718225" h="2910462">
                <a:moveTo>
                  <a:pt x="0" y="0"/>
                </a:moveTo>
                <a:lnTo>
                  <a:pt x="6718225" y="0"/>
                </a:lnTo>
                <a:lnTo>
                  <a:pt x="6718225" y="2910462"/>
                </a:lnTo>
                <a:lnTo>
                  <a:pt x="0" y="2910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90" t="-56846" r="-12199" b="-212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719591" y="1359798"/>
            <a:ext cx="7137806" cy="152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4"/>
              </a:lnSpc>
            </a:pPr>
            <a:r>
              <a:rPr lang="en-US" sz="578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ATTIECINĀMĀS IZMAKSAS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18041" y="1064068"/>
            <a:ext cx="1201550" cy="12015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74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909055" y="1361440"/>
            <a:ext cx="419521" cy="606807"/>
          </a:xfrm>
          <a:custGeom>
            <a:avLst/>
            <a:gdLst/>
            <a:ahLst/>
            <a:cxnLst/>
            <a:rect l="l" t="t" r="r" b="b"/>
            <a:pathLst>
              <a:path w="419521" h="606807">
                <a:moveTo>
                  <a:pt x="0" y="0"/>
                </a:moveTo>
                <a:lnTo>
                  <a:pt x="419521" y="0"/>
                </a:lnTo>
                <a:lnTo>
                  <a:pt x="419521" y="606807"/>
                </a:lnTo>
                <a:lnTo>
                  <a:pt x="0" y="606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752075" y="2865693"/>
            <a:ext cx="7993638" cy="755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538" lvl="1" indent="-210269" algn="l">
              <a:lnSpc>
                <a:spcPts val="3058"/>
              </a:lnSpc>
              <a:buFont typeface="Arial"/>
              <a:buChar char="•"/>
            </a:pPr>
            <a:r>
              <a:rPr lang="en-US" sz="1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jaunu pamatlīdzekļu un programmnodrošinājuma iegādes un uzstādīšanas izmaksas,</a:t>
            </a:r>
          </a:p>
        </p:txBody>
      </p:sp>
      <p:sp>
        <p:nvSpPr>
          <p:cNvPr id="9" name="Freeform 9"/>
          <p:cNvSpPr/>
          <p:nvPr/>
        </p:nvSpPr>
        <p:spPr>
          <a:xfrm>
            <a:off x="10261209" y="4417015"/>
            <a:ext cx="431626" cy="624317"/>
          </a:xfrm>
          <a:custGeom>
            <a:avLst/>
            <a:gdLst/>
            <a:ahLst/>
            <a:cxnLst/>
            <a:rect l="l" t="t" r="r" b="b"/>
            <a:pathLst>
              <a:path w="431626" h="624317">
                <a:moveTo>
                  <a:pt x="0" y="0"/>
                </a:moveTo>
                <a:lnTo>
                  <a:pt x="431627" y="0"/>
                </a:lnTo>
                <a:lnTo>
                  <a:pt x="431627" y="624317"/>
                </a:lnTo>
                <a:lnTo>
                  <a:pt x="0" y="624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752075" y="3802158"/>
            <a:ext cx="15175750" cy="78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538" lvl="1" indent="-210269" algn="l">
              <a:lnSpc>
                <a:spcPts val="3174"/>
              </a:lnSpc>
              <a:buFont typeface="Arial"/>
              <a:buChar char="•"/>
            </a:pPr>
            <a:r>
              <a:rPr lang="en-US" sz="1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jaunas būvniecības, būves pārbūves, būves ierīkošanas, būves novietošanas, būves atjaunošanas un būves restaurācijas izmaksas, pamatojoties uz līgumiem ar trešajām personām, kas ir atbildīgas par darbu veikšanu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2075" y="6042183"/>
            <a:ext cx="15175750" cy="76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538" lvl="1" indent="-210269" algn="l">
              <a:lnSpc>
                <a:spcPts val="3097"/>
              </a:lnSpc>
              <a:buFont typeface="Arial"/>
              <a:buChar char="•"/>
            </a:pPr>
            <a:r>
              <a:rPr lang="en-US" sz="1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publiskās ārtelpas atsevišķu labiekārtojuma elementu būvniecības izmaksas, kuru būvdarbiem nav vajadzīga būvniecības ieceres dokumentācija;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5554" y="6909699"/>
            <a:ext cx="15327722" cy="80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538" lvl="1" indent="-210269" algn="l">
              <a:lnSpc>
                <a:spcPts val="3252"/>
              </a:lnSpc>
              <a:buFont typeface="Arial"/>
              <a:buChar char="•"/>
            </a:pPr>
            <a:r>
              <a:rPr lang="en-US" sz="1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 sabiedriskajām attiecībām saistītās izmaksas, kas nepieciešamas vietas potenciāla un pievilcības veidošanai un nepārsniedz 10 % no augstāk minētajos punktos attiecināmo izmaksu kopsummas;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554" y="7822913"/>
            <a:ext cx="15292070" cy="400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538" lvl="1" indent="-210269" algn="l">
              <a:lnSpc>
                <a:spcPts val="3291"/>
              </a:lnSpc>
              <a:buFont typeface="Arial"/>
              <a:buChar char="•"/>
            </a:pPr>
            <a:r>
              <a:rPr lang="en-US" sz="1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mācību izmaksas, ja projektu īsteno biedrība vai nodibinājums un piedalās vismaz 10 dalībnieku;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554" y="8242297"/>
            <a:ext cx="15327722" cy="192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538" lvl="1" indent="-210269" algn="l">
              <a:lnSpc>
                <a:spcPts val="3895"/>
              </a:lnSpc>
              <a:buFont typeface="Arial"/>
              <a:buChar char="•"/>
            </a:pPr>
            <a:r>
              <a:rPr lang="en-US" sz="1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projekta iesnieguma sagatavošanas izmaksas un vispārējās izmaksas,kas ir tieši saistītas ar projekta sagatavošanu vai īstenošanu, piemērojot </a:t>
            </a:r>
            <a:r>
              <a:rPr lang="en-US" sz="1947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7" tooltip="https://www.lad.gov.lv/lv/media/7722/download?attachment"/>
              </a:rPr>
              <a:t>Zemkopības ministrijas apstiprināto vienotās likmes aprēķina metodiku</a:t>
            </a:r>
            <a:r>
              <a:rPr lang="en-US" sz="1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420538" lvl="1" indent="-210269" algn="l">
              <a:lnSpc>
                <a:spcPts val="3895"/>
              </a:lnSpc>
              <a:buFont typeface="Arial"/>
              <a:buChar char="•"/>
            </a:pPr>
            <a:r>
              <a:rPr lang="en-US" sz="1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ar projektu saistītā personāla atalgojuma izmaksas un darbības nodrošināšanas izmaksas, ja tās nepārsniedz 15% no augstāk minētajos punktos attiecināmo izmaksu kopsummas.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96936" y="9656548"/>
            <a:ext cx="16110910" cy="4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34"/>
              </a:lnSpc>
            </a:pPr>
            <a:r>
              <a:rPr lang="en-US" sz="1867" b="1" i="1" u="sng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8" tooltip="https://likumi.lv/ta/id/346333-valsts-un-eiropas-savienibas-atbalsta-pieskirsanas-kartiba-eiropas-lauksaimniecibas-fonda-lauku-attistibai-intervence-darbibu"/>
              </a:rPr>
              <a:t>MK </a:t>
            </a:r>
            <a:r>
              <a:rPr lang="en-US" sz="1867" b="1" i="1" u="sng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8" tooltip="https://likumi.lv/ta/id/346333-valsts-un-eiropas-savienibas-atbalsta-pieskirsanas-kartiba-eiropas-lauksaimniecibas-fonda-lauku-attistibai-intervence-darbibu"/>
              </a:rPr>
              <a:t>noteikumi</a:t>
            </a:r>
            <a:r>
              <a:rPr lang="en-US" sz="1867" b="1" i="1" u="sng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8" tooltip="https://likumi.lv/ta/id/346333-valsts-un-eiropas-savienibas-atbalsta-pieskirsanas-kartiba-eiropas-lauksaimniecibas-fonda-lauku-attistibai-intervence-darbibu"/>
              </a:rPr>
              <a:t> Nr.580</a:t>
            </a:r>
            <a:r>
              <a:rPr lang="en-US" sz="1867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1867" b="1" i="1" u="sng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8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1867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35.punkts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9901" y="4719094"/>
            <a:ext cx="15327722" cy="1185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538" lvl="1" indent="-210269" algn="l">
              <a:lnSpc>
                <a:spcPts val="3174"/>
              </a:lnSpc>
              <a:buFont typeface="Arial"/>
              <a:buChar char="•"/>
            </a:pPr>
            <a:r>
              <a:rPr lang="en-US" sz="1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būvmateriālu iegādes izmaksas augstāk minētajiem būvniecības darbiem, pamatojoties uz būvprojektu ar būvatļaujā izdarītu atzīmi par projektēšanas nosacījumu izpildi, ja būvvalde pretendentam izsniegusi paskaidrojuma rakstu, un būvspeciālista sastādītu tāmi un skici;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8733" y="2818983"/>
            <a:ext cx="13974162" cy="6312816"/>
          </a:xfrm>
          <a:custGeom>
            <a:avLst/>
            <a:gdLst/>
            <a:ahLst/>
            <a:cxnLst/>
            <a:rect l="l" t="t" r="r" b="b"/>
            <a:pathLst>
              <a:path w="13974162" h="6312816">
                <a:moveTo>
                  <a:pt x="0" y="0"/>
                </a:moveTo>
                <a:lnTo>
                  <a:pt x="13974162" y="0"/>
                </a:lnTo>
                <a:lnTo>
                  <a:pt x="13974162" y="6312816"/>
                </a:lnTo>
                <a:lnTo>
                  <a:pt x="0" y="6312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1" t="-4363" r="-4025" b="-190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490462" y="2613412"/>
            <a:ext cx="1621670" cy="975950"/>
          </a:xfrm>
          <a:custGeom>
            <a:avLst/>
            <a:gdLst/>
            <a:ahLst/>
            <a:cxnLst/>
            <a:rect l="l" t="t" r="r" b="b"/>
            <a:pathLst>
              <a:path w="1621670" h="975950">
                <a:moveTo>
                  <a:pt x="0" y="0"/>
                </a:moveTo>
                <a:lnTo>
                  <a:pt x="1621670" y="0"/>
                </a:lnTo>
                <a:lnTo>
                  <a:pt x="1621670" y="975951"/>
                </a:lnTo>
                <a:lnTo>
                  <a:pt x="0" y="975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239615" y="3301445"/>
            <a:ext cx="1621670" cy="975950"/>
          </a:xfrm>
          <a:custGeom>
            <a:avLst/>
            <a:gdLst/>
            <a:ahLst/>
            <a:cxnLst/>
            <a:rect l="l" t="t" r="r" b="b"/>
            <a:pathLst>
              <a:path w="1621670" h="975950">
                <a:moveTo>
                  <a:pt x="0" y="0"/>
                </a:moveTo>
                <a:lnTo>
                  <a:pt x="1621670" y="0"/>
                </a:lnTo>
                <a:lnTo>
                  <a:pt x="1621670" y="975951"/>
                </a:lnTo>
                <a:lnTo>
                  <a:pt x="0" y="975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165342" y="9342858"/>
            <a:ext cx="938038" cy="484262"/>
          </a:xfrm>
          <a:custGeom>
            <a:avLst/>
            <a:gdLst/>
            <a:ahLst/>
            <a:cxnLst/>
            <a:rect l="l" t="t" r="r" b="b"/>
            <a:pathLst>
              <a:path w="938038" h="484262">
                <a:moveTo>
                  <a:pt x="0" y="0"/>
                </a:moveTo>
                <a:lnTo>
                  <a:pt x="938039" y="0"/>
                </a:lnTo>
                <a:lnTo>
                  <a:pt x="938039" y="484263"/>
                </a:lnTo>
                <a:lnTo>
                  <a:pt x="0" y="484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233866" y="1066800"/>
            <a:ext cx="13739029" cy="136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113"/>
              </a:lnSpc>
              <a:spcBef>
                <a:spcPct val="0"/>
              </a:spcBef>
            </a:pPr>
            <a:r>
              <a:rPr lang="en-US" sz="4964" u="none" strike="noStrik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LAUKU ATBALSTA DIENESTA ELEKTRONISKAJĀ PIETEIKŠANĀS SISTĒMĀ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98733" y="8960177"/>
            <a:ext cx="8160802" cy="79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8"/>
              </a:lnSpc>
            </a:pPr>
            <a:r>
              <a:rPr lang="en-US" sz="29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7" tooltip="https://eps.lad.gov.lv/help/117/download"/>
              </a:rPr>
              <a:t>Ro</a:t>
            </a:r>
            <a:r>
              <a:rPr lang="en-US" sz="2911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7" tooltip="https://eps.lad.gov.lv/help/117/download"/>
              </a:rPr>
              <a:t>kasgrāmata Leader pieteikumu veidošanai EPS (ELFLA)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42831" y="9147998"/>
            <a:ext cx="6130064" cy="60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7"/>
              </a:lnSpc>
            </a:pPr>
            <a:r>
              <a:rPr lang="en-US" sz="34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8" tooltip="https://eps.lad.gov.lv/palidziba"/>
              </a:rPr>
              <a:t>https://eps.lad.gov.lv/palidziba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917" y="3860634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3896" y="15806"/>
                  <a:pt x="476914" y="-5705"/>
                  <a:pt x="648694" y="0"/>
                </a:cubicBezTo>
                <a:cubicBezTo>
                  <a:pt x="820474" y="5705"/>
                  <a:pt x="992491" y="-2560"/>
                  <a:pt x="1199735" y="0"/>
                </a:cubicBezTo>
                <a:cubicBezTo>
                  <a:pt x="1406979" y="2560"/>
                  <a:pt x="1535106" y="-12373"/>
                  <a:pt x="1799602" y="0"/>
                </a:cubicBezTo>
                <a:cubicBezTo>
                  <a:pt x="2064098" y="12373"/>
                  <a:pt x="2220857" y="34016"/>
                  <a:pt x="2545949" y="0"/>
                </a:cubicBezTo>
                <a:cubicBezTo>
                  <a:pt x="2871041" y="-34016"/>
                  <a:pt x="2930967" y="-6551"/>
                  <a:pt x="3194643" y="0"/>
                </a:cubicBezTo>
                <a:cubicBezTo>
                  <a:pt x="3458319" y="6551"/>
                  <a:pt x="3590719" y="-27970"/>
                  <a:pt x="3794510" y="0"/>
                </a:cubicBezTo>
                <a:cubicBezTo>
                  <a:pt x="3998301" y="27970"/>
                  <a:pt x="4343090" y="-39667"/>
                  <a:pt x="4882642" y="0"/>
                </a:cubicBezTo>
                <a:cubicBezTo>
                  <a:pt x="4881669" y="8304"/>
                  <a:pt x="4882164" y="21512"/>
                  <a:pt x="4882642" y="27432"/>
                </a:cubicBezTo>
                <a:cubicBezTo>
                  <a:pt x="4608564" y="7308"/>
                  <a:pt x="4394312" y="56256"/>
                  <a:pt x="4185122" y="27432"/>
                </a:cubicBezTo>
                <a:cubicBezTo>
                  <a:pt x="3975932" y="-1392"/>
                  <a:pt x="3827783" y="51583"/>
                  <a:pt x="3585254" y="27432"/>
                </a:cubicBezTo>
                <a:cubicBezTo>
                  <a:pt x="3342725" y="3281"/>
                  <a:pt x="3165015" y="17373"/>
                  <a:pt x="2790081" y="27432"/>
                </a:cubicBezTo>
                <a:cubicBezTo>
                  <a:pt x="2415147" y="37491"/>
                  <a:pt x="2453830" y="6816"/>
                  <a:pt x="2141387" y="27432"/>
                </a:cubicBezTo>
                <a:cubicBezTo>
                  <a:pt x="1828944" y="48048"/>
                  <a:pt x="1774219" y="17790"/>
                  <a:pt x="1590346" y="27432"/>
                </a:cubicBezTo>
                <a:cubicBezTo>
                  <a:pt x="1406473" y="37074"/>
                  <a:pt x="1200327" y="18527"/>
                  <a:pt x="844000" y="27432"/>
                </a:cubicBezTo>
                <a:cubicBezTo>
                  <a:pt x="487673" y="36337"/>
                  <a:pt x="322314" y="2648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38803" y="9040"/>
                  <a:pt x="494861" y="-4831"/>
                  <a:pt x="648694" y="0"/>
                </a:cubicBezTo>
                <a:cubicBezTo>
                  <a:pt x="802527" y="4831"/>
                  <a:pt x="991643" y="12575"/>
                  <a:pt x="1199735" y="0"/>
                </a:cubicBezTo>
                <a:cubicBezTo>
                  <a:pt x="1407827" y="-12575"/>
                  <a:pt x="1757315" y="9056"/>
                  <a:pt x="1994908" y="0"/>
                </a:cubicBezTo>
                <a:cubicBezTo>
                  <a:pt x="2232501" y="-9056"/>
                  <a:pt x="2370188" y="18797"/>
                  <a:pt x="2643602" y="0"/>
                </a:cubicBezTo>
                <a:cubicBezTo>
                  <a:pt x="2917016" y="-18797"/>
                  <a:pt x="3036387" y="10091"/>
                  <a:pt x="3292296" y="0"/>
                </a:cubicBezTo>
                <a:cubicBezTo>
                  <a:pt x="3548205" y="-10091"/>
                  <a:pt x="3892824" y="6516"/>
                  <a:pt x="4087469" y="0"/>
                </a:cubicBezTo>
                <a:cubicBezTo>
                  <a:pt x="4282114" y="-6516"/>
                  <a:pt x="4487997" y="-16222"/>
                  <a:pt x="4882642" y="0"/>
                </a:cubicBezTo>
                <a:cubicBezTo>
                  <a:pt x="4883127" y="9333"/>
                  <a:pt x="4883920" y="19699"/>
                  <a:pt x="4882642" y="27432"/>
                </a:cubicBezTo>
                <a:cubicBezTo>
                  <a:pt x="4665479" y="53358"/>
                  <a:pt x="4455363" y="34051"/>
                  <a:pt x="4282775" y="27432"/>
                </a:cubicBezTo>
                <a:cubicBezTo>
                  <a:pt x="4110187" y="20813"/>
                  <a:pt x="3781952" y="37808"/>
                  <a:pt x="3585254" y="27432"/>
                </a:cubicBezTo>
                <a:cubicBezTo>
                  <a:pt x="3388556" y="17056"/>
                  <a:pt x="3084641" y="41802"/>
                  <a:pt x="2887734" y="27432"/>
                </a:cubicBezTo>
                <a:cubicBezTo>
                  <a:pt x="2690827" y="13062"/>
                  <a:pt x="2491613" y="5294"/>
                  <a:pt x="2239040" y="27432"/>
                </a:cubicBezTo>
                <a:cubicBezTo>
                  <a:pt x="1986467" y="49570"/>
                  <a:pt x="1795483" y="63015"/>
                  <a:pt x="1443867" y="27432"/>
                </a:cubicBezTo>
                <a:cubicBezTo>
                  <a:pt x="1092251" y="-8151"/>
                  <a:pt x="850619" y="43704"/>
                  <a:pt x="648694" y="27432"/>
                </a:cubicBezTo>
                <a:cubicBezTo>
                  <a:pt x="446769" y="11160"/>
                  <a:pt x="306471" y="26408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B7506E-6F5C-871C-D432-2D456EC4A3C8}"/>
              </a:ext>
            </a:extLst>
          </p:cNvPr>
          <p:cNvSpPr txBox="1"/>
          <p:nvPr/>
        </p:nvSpPr>
        <p:spPr>
          <a:xfrm>
            <a:off x="946404" y="4210812"/>
            <a:ext cx="5143500" cy="51160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Kļūstot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 par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Lauku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atbalsta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dienesta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klientu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esat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 EPS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lietotājs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 un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varat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atvērt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 LEADER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projekta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300" dirty="0" err="1">
                <a:latin typeface="Poppins" panose="00000500000000000000" pitchFamily="2" charset="0"/>
                <a:cs typeface="Poppins" panose="00000500000000000000" pitchFamily="2" charset="0"/>
              </a:rPr>
              <a:t>pieteikumu</a:t>
            </a:r>
            <a:r>
              <a:rPr lang="en-US" sz="3300" dirty="0">
                <a:latin typeface="Poppins" panose="00000500000000000000" pitchFamily="2" charset="0"/>
                <a:cs typeface="Poppins" panose="00000500000000000000" pitchFamily="2" charset="0"/>
              </a:rPr>
              <a:t>!</a:t>
            </a:r>
            <a:endParaRPr lang="lv-LV" sz="3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v-LV" sz="3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3600" dirty="0">
                <a:latin typeface="Poppins" panose="00000500000000000000" pitchFamily="2" charset="0"/>
                <a:cs typeface="Poppins" panose="00000500000000000000" pitchFamily="2" charset="0"/>
              </a:rPr>
              <a:t>Nonākot sākumlapā </a:t>
            </a:r>
            <a:r>
              <a:rPr lang="lv-LV" sz="3600" dirty="0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https://eps.lad.gov.lv/</a:t>
            </a:r>
            <a:r>
              <a:rPr lang="lv-LV" sz="3600" dirty="0">
                <a:latin typeface="Poppins" panose="00000500000000000000" pitchFamily="2" charset="0"/>
                <a:cs typeface="Poppins" panose="00000500000000000000" pitchFamily="2" charset="0"/>
              </a:rPr>
              <a:t>  Izvēlaties sadaļu – Projekti un investīcijas</a:t>
            </a:r>
            <a:endParaRPr lang="en-US" sz="33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10B7D-CA7A-2C8A-B4B2-363D33031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444" y="1078936"/>
            <a:ext cx="10355580" cy="81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7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AA3152-9A7B-46EE-9959-9EB515E9A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571500"/>
            <a:ext cx="9306203" cy="4769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F9FA5-15D7-2072-D611-9031298143EE}"/>
              </a:ext>
            </a:extLst>
          </p:cNvPr>
          <p:cNvSpPr txBox="1"/>
          <p:nvPr/>
        </p:nvSpPr>
        <p:spPr>
          <a:xfrm>
            <a:off x="990600" y="1409700"/>
            <a:ext cx="7543800" cy="2589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Poppins" panose="00000500000000000000" pitchFamily="2" charset="0"/>
                <a:cs typeface="Poppins" panose="00000500000000000000" pitchFamily="2" charset="0"/>
              </a:rPr>
              <a:t>Pēc</a:t>
            </a:r>
            <a:r>
              <a:rPr lang="en-US" sz="3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600" dirty="0" err="1">
                <a:latin typeface="Poppins" panose="00000500000000000000" pitchFamily="2" charset="0"/>
                <a:cs typeface="Poppins" panose="00000500000000000000" pitchFamily="2" charset="0"/>
              </a:rPr>
              <a:t>sadaļas</a:t>
            </a:r>
            <a:r>
              <a:rPr lang="en-US" sz="3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lv-LV" sz="3600" dirty="0">
                <a:latin typeface="Poppins" panose="00000500000000000000" pitchFamily="2" charset="0"/>
                <a:cs typeface="Poppins" panose="00000500000000000000" pitchFamily="2" charset="0"/>
              </a:rPr>
              <a:t>«</a:t>
            </a:r>
            <a:r>
              <a:rPr lang="en-US" sz="3600" dirty="0" err="1">
                <a:latin typeface="Poppins" panose="00000500000000000000" pitchFamily="2" charset="0"/>
                <a:cs typeface="Poppins" panose="00000500000000000000" pitchFamily="2" charset="0"/>
              </a:rPr>
              <a:t>Projekti</a:t>
            </a:r>
            <a:r>
              <a:rPr lang="en-US" sz="3600" dirty="0">
                <a:latin typeface="Poppins" panose="00000500000000000000" pitchFamily="2" charset="0"/>
                <a:cs typeface="Poppins" panose="00000500000000000000" pitchFamily="2" charset="0"/>
              </a:rPr>
              <a:t> un </a:t>
            </a:r>
            <a:r>
              <a:rPr lang="en-US" sz="3600" dirty="0" err="1">
                <a:latin typeface="Poppins" panose="00000500000000000000" pitchFamily="2" charset="0"/>
                <a:cs typeface="Poppins" panose="00000500000000000000" pitchFamily="2" charset="0"/>
              </a:rPr>
              <a:t>investīcijas</a:t>
            </a:r>
            <a:r>
              <a:rPr lang="lv-LV" sz="3600" dirty="0">
                <a:latin typeface="Poppins" panose="00000500000000000000" pitchFamily="2" charset="0"/>
                <a:cs typeface="Poppins" panose="00000500000000000000" pitchFamily="2" charset="0"/>
              </a:rPr>
              <a:t>»</a:t>
            </a:r>
            <a:r>
              <a:rPr lang="en-US" sz="36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lv-LV" sz="3600" dirty="0">
                <a:latin typeface="Poppins" panose="00000500000000000000" pitchFamily="2" charset="0"/>
                <a:cs typeface="Poppins" panose="00000500000000000000" pitchFamily="2" charset="0"/>
              </a:rPr>
              <a:t>J</a:t>
            </a:r>
            <a:r>
              <a:rPr lang="en-US" sz="3600" dirty="0">
                <a:latin typeface="Poppins" panose="00000500000000000000" pitchFamily="2" charset="0"/>
                <a:cs typeface="Poppins" panose="00000500000000000000" pitchFamily="2" charset="0"/>
              </a:rPr>
              <a:t>ums </a:t>
            </a:r>
            <a:r>
              <a:rPr lang="en-US" sz="3600" dirty="0" err="1">
                <a:latin typeface="Poppins" panose="00000500000000000000" pitchFamily="2" charset="0"/>
                <a:cs typeface="Poppins" panose="00000500000000000000" pitchFamily="2" charset="0"/>
              </a:rPr>
              <a:t>pieejamas</a:t>
            </a:r>
            <a:r>
              <a:rPr lang="en-US" sz="3600" dirty="0">
                <a:latin typeface="Poppins" panose="00000500000000000000" pitchFamily="2" charset="0"/>
                <a:cs typeface="Poppins" panose="00000500000000000000" pitchFamily="2" charset="0"/>
              </a:rPr>
              <a:t> divas </a:t>
            </a:r>
            <a:r>
              <a:rPr lang="en-US" sz="3600" dirty="0" err="1">
                <a:latin typeface="Poppins" panose="00000500000000000000" pitchFamily="2" charset="0"/>
                <a:cs typeface="Poppins" panose="00000500000000000000" pitchFamily="2" charset="0"/>
              </a:rPr>
              <a:t>iespējas</a:t>
            </a:r>
            <a:r>
              <a:rPr lang="en-US" sz="3600" dirty="0">
                <a:latin typeface="Poppins" panose="00000500000000000000" pitchFamily="2" charset="0"/>
                <a:cs typeface="Poppins" panose="00000500000000000000" pitchFamily="2" charset="0"/>
              </a:rPr>
              <a:t>: </a:t>
            </a:r>
            <a:r>
              <a:rPr lang="lv-LV" sz="3600" dirty="0"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lang="en-US" sz="3600" dirty="0" err="1">
                <a:latin typeface="Poppins" panose="00000500000000000000" pitchFamily="2" charset="0"/>
                <a:cs typeface="Poppins" panose="00000500000000000000" pitchFamily="2" charset="0"/>
              </a:rPr>
              <a:t>zvēlaties</a:t>
            </a:r>
            <a:r>
              <a:rPr lang="en-US" sz="3600" dirty="0">
                <a:latin typeface="Poppins" panose="00000500000000000000" pitchFamily="2" charset="0"/>
                <a:cs typeface="Poppins" panose="00000500000000000000" pitchFamily="2" charset="0"/>
              </a:rPr>
              <a:t> – </a:t>
            </a:r>
            <a:r>
              <a:rPr lang="en-US" sz="3600" b="1" dirty="0" err="1">
                <a:latin typeface="Poppins" panose="00000500000000000000" pitchFamily="2" charset="0"/>
                <a:cs typeface="Poppins" panose="00000500000000000000" pitchFamily="2" charset="0"/>
              </a:rPr>
              <a:t>Pievienot</a:t>
            </a:r>
            <a:r>
              <a:rPr lang="en-US" sz="36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600" b="1" dirty="0" err="1">
                <a:latin typeface="Poppins" panose="00000500000000000000" pitchFamily="2" charset="0"/>
                <a:cs typeface="Poppins" panose="00000500000000000000" pitchFamily="2" charset="0"/>
              </a:rPr>
              <a:t>jaunu</a:t>
            </a:r>
            <a:r>
              <a:rPr lang="en-US" sz="36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600" b="1" dirty="0" err="1">
                <a:latin typeface="Poppins" panose="00000500000000000000" pitchFamily="2" charset="0"/>
                <a:cs typeface="Poppins" panose="00000500000000000000" pitchFamily="2" charset="0"/>
              </a:rPr>
              <a:t>projekta</a:t>
            </a:r>
            <a:r>
              <a:rPr lang="en-US" sz="36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600" b="1" dirty="0" err="1">
                <a:latin typeface="Poppins" panose="00000500000000000000" pitchFamily="2" charset="0"/>
                <a:cs typeface="Poppins" panose="00000500000000000000" pitchFamily="2" charset="0"/>
              </a:rPr>
              <a:t>iesniegumu</a:t>
            </a:r>
            <a:endParaRPr lang="en-US" sz="36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6A823-4D2B-07EC-6063-0AEA36B7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938" y="5954653"/>
            <a:ext cx="12201803" cy="3752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2B9B58-FA0A-DA91-166C-3BF68BA1FEE8}"/>
              </a:ext>
            </a:extLst>
          </p:cNvPr>
          <p:cNvSpPr txBox="1"/>
          <p:nvPr/>
        </p:nvSpPr>
        <p:spPr>
          <a:xfrm>
            <a:off x="558766" y="6037783"/>
            <a:ext cx="5080034" cy="2755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Atvērsies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jauna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sadaļa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paš</a:t>
            </a:r>
            <a:r>
              <a:rPr lang="lv-LV" sz="3200" dirty="0">
                <a:latin typeface="Poppins" panose="00000500000000000000" pitchFamily="2" charset="0"/>
                <a:cs typeface="Poppins" panose="00000500000000000000" pitchFamily="2" charset="0"/>
              </a:rPr>
              <a:t>ā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lapas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apakšā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atrodas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izvēlne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- </a:t>
            </a:r>
            <a:r>
              <a:rPr lang="en-US" sz="3200" b="1" dirty="0" err="1">
                <a:latin typeface="Poppins" panose="00000500000000000000" pitchFamily="2" charset="0"/>
                <a:cs typeface="Poppins" panose="00000500000000000000" pitchFamily="2" charset="0"/>
              </a:rPr>
              <a:t>Izveidot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b="1" dirty="0" err="1">
                <a:latin typeface="Poppins" panose="00000500000000000000" pitchFamily="2" charset="0"/>
                <a:cs typeface="Poppins" panose="00000500000000000000" pitchFamily="2" charset="0"/>
              </a:rPr>
              <a:t>jaunu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 LEADER </a:t>
            </a:r>
            <a:r>
              <a:rPr lang="en-US" sz="3200" b="1" dirty="0" err="1">
                <a:latin typeface="Poppins" panose="00000500000000000000" pitchFamily="2" charset="0"/>
                <a:cs typeface="Poppins" panose="00000500000000000000" pitchFamily="2" charset="0"/>
              </a:rPr>
              <a:t>pieteikumu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Izvēlaties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/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nospiežat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1929859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6DBE2-CDD8-4446-F3CA-BFDB1A7E9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65" y="647700"/>
            <a:ext cx="16804535" cy="6473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CD815-0A1B-9F43-D4E6-FD762327F41F}"/>
              </a:ext>
            </a:extLst>
          </p:cNvPr>
          <p:cNvSpPr txBox="1"/>
          <p:nvPr/>
        </p:nvSpPr>
        <p:spPr>
          <a:xfrm>
            <a:off x="1219200" y="7581900"/>
            <a:ext cx="1645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3200" dirty="0">
                <a:latin typeface="Poppins" panose="00000500000000000000" pitchFamily="2" charset="0"/>
                <a:cs typeface="Poppins" panose="00000500000000000000" pitchFamily="2" charset="0"/>
              </a:rPr>
              <a:t>Nospiežot taustiņu – </a:t>
            </a:r>
            <a:r>
              <a:rPr lang="lv-LV" sz="32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Izveidot LEADER pieteikumu</a:t>
            </a:r>
            <a:r>
              <a:rPr lang="lv-LV" sz="3200" dirty="0">
                <a:latin typeface="Poppins" panose="00000500000000000000" pitchFamily="2" charset="0"/>
                <a:cs typeface="Poppins" panose="00000500000000000000" pitchFamily="2" charset="0"/>
              </a:rPr>
              <a:t>, Jums atvērsies </a:t>
            </a:r>
            <a:r>
              <a:rPr lang="lv-LV" sz="3200" b="1" dirty="0">
                <a:latin typeface="Poppins" panose="00000500000000000000" pitchFamily="2" charset="0"/>
                <a:cs typeface="Poppins" panose="00000500000000000000" pitchFamily="2" charset="0"/>
              </a:rPr>
              <a:t>balts lauciņš</a:t>
            </a:r>
            <a:r>
              <a:rPr lang="lv-LV" sz="3200" dirty="0">
                <a:latin typeface="Poppins" panose="00000500000000000000" pitchFamily="2" charset="0"/>
                <a:cs typeface="Poppins" panose="00000500000000000000" pitchFamily="2" charset="0"/>
              </a:rPr>
              <a:t>, kurā jāieraksta sev atbilstošais pagasts, un apakšā parādīsies poga – </a:t>
            </a:r>
            <a:r>
              <a:rPr lang="lv-LV" sz="32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Izveidot jaunu iesniegumu Biedrība «Ropažu Salaspils partnerība», </a:t>
            </a:r>
            <a:r>
              <a:rPr lang="lv-LV" sz="3200" dirty="0">
                <a:latin typeface="Poppins" panose="00000500000000000000" pitchFamily="2" charset="0"/>
                <a:cs typeface="Poppins" panose="00000500000000000000" pitchFamily="2" charset="0"/>
              </a:rPr>
              <a:t>kurš ir jānospiež!</a:t>
            </a:r>
            <a:endParaRPr lang="en-GB"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11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BF047-35B1-894D-BED3-81E790CF7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476500"/>
            <a:ext cx="16230600" cy="3131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DE576-FAE9-5685-FB39-C0B88128F30F}"/>
              </a:ext>
            </a:extLst>
          </p:cNvPr>
          <p:cNvSpPr txBox="1"/>
          <p:nvPr/>
        </p:nvSpPr>
        <p:spPr>
          <a:xfrm>
            <a:off x="1371600" y="571500"/>
            <a:ext cx="1623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Jums atvērsies jauna lapa, pašā apakšā pie </a:t>
            </a:r>
            <a:r>
              <a:rPr lang="lv-LV" sz="28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LEADER divas izvēles </a:t>
            </a:r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: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Reģistrēt pieteikumu </a:t>
            </a:r>
            <a:r>
              <a:rPr lang="lv-LV" sz="2800" b="1" dirty="0">
                <a:latin typeface="Poppins" panose="00000500000000000000" pitchFamily="2" charset="0"/>
                <a:cs typeface="Poppins" panose="00000500000000000000" pitchFamily="2" charset="0"/>
              </a:rPr>
              <a:t>COLA19.21 – uzņēmējdarbības virziena projektiem</a:t>
            </a:r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;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Reģistrēt pieteikumu </a:t>
            </a:r>
            <a:r>
              <a:rPr lang="lv-LV" sz="2800" b="1" dirty="0">
                <a:latin typeface="Poppins" panose="00000500000000000000" pitchFamily="2" charset="0"/>
                <a:cs typeface="Poppins" panose="00000500000000000000" pitchFamily="2" charset="0"/>
              </a:rPr>
              <a:t>COLA19.22 – vietas attīstību sekmējošas iniciatīvas</a:t>
            </a:r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GB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FDC895-6601-4D65-E819-5FC85EBFF642}"/>
              </a:ext>
            </a:extLst>
          </p:cNvPr>
          <p:cNvCxnSpPr>
            <a:cxnSpLocks/>
          </p:cNvCxnSpPr>
          <p:nvPr/>
        </p:nvCxnSpPr>
        <p:spPr>
          <a:xfrm>
            <a:off x="4114800" y="5607805"/>
            <a:ext cx="0" cy="678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4695E8-4DE8-F7B8-EBC2-BBF2950729EE}"/>
              </a:ext>
            </a:extLst>
          </p:cNvPr>
          <p:cNvCxnSpPr/>
          <p:nvPr/>
        </p:nvCxnSpPr>
        <p:spPr>
          <a:xfrm>
            <a:off x="8763000" y="5607805"/>
            <a:ext cx="0" cy="678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040C819-9A12-8A16-D908-D3387930D122}"/>
              </a:ext>
            </a:extLst>
          </p:cNvPr>
          <p:cNvSpPr txBox="1"/>
          <p:nvPr/>
        </p:nvSpPr>
        <p:spPr>
          <a:xfrm>
            <a:off x="609600" y="6286500"/>
            <a:ext cx="7467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Vietējās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ekonomikas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stiprināšanas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iniciatīvas</a:t>
            </a:r>
            <a:r>
              <a:rPr lang="lv-LV" sz="2400" dirty="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r>
              <a:rPr lang="lv-LV" sz="2400" b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R1</a:t>
            </a:r>
            <a:r>
              <a:rPr lang="lv-LV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.”Lauku biļete”;</a:t>
            </a:r>
            <a:endParaRPr lang="en-GB" sz="24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>
              <a:buNone/>
            </a:pPr>
            <a:r>
              <a:rPr lang="lv-LV" sz="2400" b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R2</a:t>
            </a:r>
            <a:r>
              <a:rPr lang="lv-LV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. “Uzņēmējdarbības uzsākšana un attīstība”.</a:t>
            </a:r>
            <a:endParaRPr lang="lv-LV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E5FEC-4BDF-FAA7-700E-CC5D8A1BAB31}"/>
              </a:ext>
            </a:extLst>
          </p:cNvPr>
          <p:cNvSpPr txBox="1"/>
          <p:nvPr/>
        </p:nvSpPr>
        <p:spPr>
          <a:xfrm>
            <a:off x="8610600" y="6286500"/>
            <a:ext cx="8648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Kopienu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spēcinošas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un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vietas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attīstību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sekmējošas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iniciatīvas</a:t>
            </a:r>
            <a:r>
              <a:rPr lang="lv-LV" sz="2400" dirty="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r>
              <a:rPr lang="lv-LV" sz="2400" b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R3</a:t>
            </a:r>
            <a:r>
              <a:rPr lang="lv-LV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. “Vietējai sabiedrībai nozīmīgas iniciatīvas”;</a:t>
            </a:r>
            <a:endParaRPr lang="en-GB" sz="24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>
              <a:buNone/>
            </a:pPr>
            <a:r>
              <a:rPr lang="lv-LV" sz="2400" b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R4</a:t>
            </a:r>
            <a:r>
              <a:rPr lang="lv-LV" sz="24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. “Kopienu stiprināšana un sabiedrisko aktivitāšu dažādošana”.</a:t>
            </a: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A6B99-CEA7-51AA-712A-82D418AF962E}"/>
              </a:ext>
            </a:extLst>
          </p:cNvPr>
          <p:cNvSpPr txBox="1"/>
          <p:nvPr/>
        </p:nvSpPr>
        <p:spPr>
          <a:xfrm>
            <a:off x="609600" y="8352692"/>
            <a:ext cx="1150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IZVĒLATIES ATBILSTOŠO PROJEKTA VIRZIENU, NOSPIEŽOT ATVĒRSIES PROJEKKTA VEIDLAPA</a:t>
            </a:r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, aizpildot datus par pieteicēju, atvērsies </a:t>
            </a:r>
            <a:r>
              <a:rPr lang="lv-LV" sz="2800" b="1" dirty="0">
                <a:latin typeface="Poppins" panose="00000500000000000000" pitchFamily="2" charset="0"/>
                <a:cs typeface="Poppins" panose="00000500000000000000" pitchFamily="2" charset="0"/>
              </a:rPr>
              <a:t>projekta nodaļu saturs un arī poga – rokasgrāmata</a:t>
            </a:r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GB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8C4555-2181-557E-6E22-CC9A889E2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812" y="8083029"/>
            <a:ext cx="4391638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8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4044591" y="-4536263"/>
            <a:ext cx="11944727" cy="9707805"/>
          </a:xfrm>
          <a:custGeom>
            <a:avLst/>
            <a:gdLst/>
            <a:ahLst/>
            <a:cxnLst/>
            <a:rect l="l" t="t" r="r" b="b"/>
            <a:pathLst>
              <a:path w="11944727" h="9707805">
                <a:moveTo>
                  <a:pt x="0" y="0"/>
                </a:moveTo>
                <a:lnTo>
                  <a:pt x="11944727" y="0"/>
                </a:lnTo>
                <a:lnTo>
                  <a:pt x="11944727" y="9707806"/>
                </a:lnTo>
                <a:lnTo>
                  <a:pt x="0" y="9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2801254"/>
            <a:ext cx="6695506" cy="484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  <a:spcBef>
                <a:spcPct val="0"/>
              </a:spcBef>
            </a:pP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LEADER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ir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mērķtiecīgas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savstarpēji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koordinētas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aktivitātes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lauku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attīstības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veicināšanai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lv-LV" sz="2700" u="none" strike="noStrik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>
              <a:lnSpc>
                <a:spcPts val="3780"/>
              </a:lnSpc>
              <a:spcBef>
                <a:spcPct val="0"/>
              </a:spcBef>
            </a:pPr>
            <a:endParaRPr lang="en-US" sz="2700" u="none" strike="noStrike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>
              <a:lnSpc>
                <a:spcPts val="3780"/>
              </a:lnSpc>
              <a:spcBef>
                <a:spcPct val="0"/>
              </a:spcBef>
            </a:pP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Viens no LEADER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pieejas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pamatprincipiem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ir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pieeja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“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apakšas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augšu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”,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kad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iniciatīva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nāk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vietējiem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iedzīvotājiem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iesaistoties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savas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teritorijas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problēmu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identificēšanā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700" u="none" strike="noStrike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risināšanā</a:t>
            </a:r>
            <a:r>
              <a:rPr lang="en-US" sz="2700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7858114" y="682791"/>
            <a:ext cx="10008339" cy="8921417"/>
          </a:xfrm>
          <a:custGeom>
            <a:avLst/>
            <a:gdLst/>
            <a:ahLst/>
            <a:cxnLst/>
            <a:rect l="l" t="t" r="r" b="b"/>
            <a:pathLst>
              <a:path w="10008339" h="8921417">
                <a:moveTo>
                  <a:pt x="0" y="0"/>
                </a:moveTo>
                <a:lnTo>
                  <a:pt x="10008339" y="0"/>
                </a:lnTo>
                <a:lnTo>
                  <a:pt x="10008339" y="8921418"/>
                </a:lnTo>
                <a:lnTo>
                  <a:pt x="0" y="892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30" b="-123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8700" y="1900471"/>
            <a:ext cx="1623060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Kas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ir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5" tooltip="https://ec.europa.eu/enrd/index.html"/>
              </a:rPr>
              <a:t>LEADER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A9B3F-2128-838E-D31D-B6090616B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571500"/>
            <a:ext cx="12783962" cy="2311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CC2D03-110D-F383-3EF1-7C228637D1D8}"/>
              </a:ext>
            </a:extLst>
          </p:cNvPr>
          <p:cNvSpPr txBox="1"/>
          <p:nvPr/>
        </p:nvSpPr>
        <p:spPr>
          <a:xfrm>
            <a:off x="533400" y="805989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Projekta pieteikuma saturs</a:t>
            </a:r>
            <a:endParaRPr lang="en-GB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FE52A-FAF1-7D3E-40C4-3B2DC5E7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162300"/>
            <a:ext cx="12573000" cy="2447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BB9270-F365-F31B-7F54-7F1E8E6604CD}"/>
              </a:ext>
            </a:extLst>
          </p:cNvPr>
          <p:cNvSpPr txBox="1"/>
          <p:nvPr/>
        </p:nvSpPr>
        <p:spPr>
          <a:xfrm>
            <a:off x="533400" y="3307262"/>
            <a:ext cx="434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Rakstīto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projekta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pieteikumā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vienmēr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saglabājat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GB" sz="2800" dirty="0" err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nospiežot</a:t>
            </a:r>
            <a:r>
              <a:rPr lang="en-GB" sz="2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pogu</a:t>
            </a:r>
            <a:r>
              <a:rPr lang="en-GB" sz="2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lapas</a:t>
            </a:r>
            <a:r>
              <a:rPr lang="en-GB" sz="2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apakšā</a:t>
            </a:r>
            <a:r>
              <a:rPr lang="en-GB" sz="2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SAGLABĀT.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5FBADB-72F3-812D-0C9E-A4A0C29C4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162" y="6057900"/>
            <a:ext cx="9220200" cy="3180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6FC54-6763-0194-1F3C-1B41F104F1CA}"/>
              </a:ext>
            </a:extLst>
          </p:cNvPr>
          <p:cNvSpPr txBox="1"/>
          <p:nvPr/>
        </p:nvSpPr>
        <p:spPr>
          <a:xfrm>
            <a:off x="762000" y="6863353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>
                <a:latin typeface="Poppins" panose="00000500000000000000" pitchFamily="2" charset="0"/>
                <a:cs typeface="Poppins" panose="00000500000000000000" pitchFamily="2" charset="0"/>
              </a:rPr>
              <a:t>Projekta pieteikums glabāsies sadaļā – </a:t>
            </a:r>
            <a:r>
              <a:rPr lang="lv-LV" sz="3200" b="1" dirty="0">
                <a:latin typeface="Poppins" panose="00000500000000000000" pitchFamily="2" charset="0"/>
                <a:cs typeface="Poppins" panose="00000500000000000000" pitchFamily="2" charset="0"/>
              </a:rPr>
              <a:t>Projekta iesniegumu saraksts</a:t>
            </a:r>
            <a:endParaRPr lang="en-GB" sz="3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961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052580" y="-3970901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700000">
            <a:off x="13435446" y="801112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3" y="0"/>
                </a:lnTo>
                <a:lnTo>
                  <a:pt x="13347233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268860">
            <a:off x="1165002" y="343345"/>
            <a:ext cx="5038538" cy="861132"/>
          </a:xfrm>
          <a:custGeom>
            <a:avLst/>
            <a:gdLst/>
            <a:ahLst/>
            <a:cxnLst/>
            <a:rect l="l" t="t" r="r" b="b"/>
            <a:pathLst>
              <a:path w="5038538" h="861132">
                <a:moveTo>
                  <a:pt x="0" y="0"/>
                </a:moveTo>
                <a:lnTo>
                  <a:pt x="5038538" y="0"/>
                </a:lnTo>
                <a:lnTo>
                  <a:pt x="5038538" y="861132"/>
                </a:lnTo>
                <a:lnTo>
                  <a:pt x="0" y="86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9766893" y="9218080"/>
            <a:ext cx="7492407" cy="33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86"/>
              </a:lnSpc>
              <a:spcBef>
                <a:spcPct val="0"/>
              </a:spcBef>
            </a:pPr>
            <a:r>
              <a:rPr lang="en-US" sz="1918" u="sng" strike="noStrike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  <a:hlinkClick r:id="rId6" tooltip="https://likumi.lv/ta/id/346333-valsts-un-eiropas-savienibas-atbalsta-pieskirsanas-kartiba-eiropas-lauksaimniecibas-fonda-lauku-attistibai-intervence-darbibu"/>
              </a:rPr>
              <a:t>Mk noteikumi 580, 48.punktam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350904" y="730099"/>
            <a:ext cx="11391283" cy="1445660"/>
            <a:chOff x="0" y="0"/>
            <a:chExt cx="15188378" cy="1927547"/>
          </a:xfrm>
        </p:grpSpPr>
        <p:sp>
          <p:nvSpPr>
            <p:cNvPr id="14" name="TextBox 14"/>
            <p:cNvSpPr txBox="1"/>
            <p:nvPr/>
          </p:nvSpPr>
          <p:spPr>
            <a:xfrm>
              <a:off x="3571277" y="-133350"/>
              <a:ext cx="11617101" cy="1013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>
                <a:lnSpc>
                  <a:spcPts val="6131"/>
                </a:lnSpc>
                <a:spcBef>
                  <a:spcPct val="0"/>
                </a:spcBef>
              </a:pPr>
              <a:r>
                <a:rPr lang="en-US" sz="4379" u="none" strike="noStrike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IESNIEDZAMIE DOKUMENTI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14597"/>
              <a:ext cx="15188378" cy="131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>
                <a:lnSpc>
                  <a:spcPts val="8016"/>
                </a:lnSpc>
                <a:spcBef>
                  <a:spcPct val="0"/>
                </a:spcBef>
              </a:pPr>
              <a:r>
                <a:rPr lang="en-US" sz="5725" dirty="0">
                  <a:solidFill>
                    <a:srgbClr val="135362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LAD EPS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F5408BC-B4FC-E217-FC66-1823ACBDB8A8}"/>
              </a:ext>
            </a:extLst>
          </p:cNvPr>
          <p:cNvSpPr txBox="1"/>
          <p:nvPr/>
        </p:nvSpPr>
        <p:spPr>
          <a:xfrm>
            <a:off x="1192241" y="2417678"/>
            <a:ext cx="15240000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Poppins" panose="00000500000000000000" pitchFamily="2" charset="0"/>
                <a:cs typeface="Poppins" panose="00000500000000000000" pitchFamily="2" charset="0"/>
              </a:rPr>
              <a:t>Pavaddokumenti</a:t>
            </a:r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 (*</a:t>
            </a:r>
            <a:r>
              <a:rPr lang="en-GB" sz="2800" b="1" dirty="0" err="1">
                <a:latin typeface="Poppins" panose="00000500000000000000" pitchFamily="2" charset="0"/>
                <a:cs typeface="Poppins" panose="00000500000000000000" pitchFamily="2" charset="0"/>
              </a:rPr>
              <a:t>ja</a:t>
            </a:r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b="1" dirty="0" err="1">
                <a:latin typeface="Poppins" panose="00000500000000000000" pitchFamily="2" charset="0"/>
                <a:cs typeface="Poppins" panose="00000500000000000000" pitchFamily="2" charset="0"/>
              </a:rPr>
              <a:t>attiecas</a:t>
            </a:r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r>
              <a:rPr lang="lv-LV" sz="2800" b="1" dirty="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endParaRPr lang="lv-LV" sz="2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• Nomas līgums(vismaz uz 7 gadiem) no projekta iesniegšanas dienas*(**);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• Patapinājuma līgums uz 7 gadiem (ja NĪ pieder PSV vai valstij) vai saskaņojums (labiekārtojuma elementu vai PL novietošanai/ uzglabāšanai)*;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• Iepirkuma procedūras dokumenti(** būvn,proj. ) ;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• Pašnovērtējums;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• Lēmums par kredīta piešķiršanu vai konta izdruka (projektiem virs 100k)**;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• Būvniecības projektiem- būvprojekts, būvatļauja, paskaidrojuma raksts*(**);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• VVD izsniegta A vai B kat. atļauja vai reģistrēta C kat. piesārņojoša darbība*;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• Kopprojektiem- sadarbības līgums starp kopproj. dalībniekiem; </a:t>
            </a: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• Ēkas energosertifikāts, energoaudita atzinums, ja projekta sasniedzamais rādītājs būs energoefektivitāte. </a:t>
            </a:r>
          </a:p>
          <a:p>
            <a:endParaRPr lang="lv-LV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** iesniedz kopā ar projekta pieteikumu vai 6 mēnešu laikā pēc projekta apstiprināšanas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267225" y="551990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74507" flipH="1">
            <a:off x="11575843" y="1641263"/>
            <a:ext cx="4014098" cy="686046"/>
          </a:xfrm>
          <a:custGeom>
            <a:avLst/>
            <a:gdLst/>
            <a:ahLst/>
            <a:cxnLst/>
            <a:rect l="l" t="t" r="r" b="b"/>
            <a:pathLst>
              <a:path w="4014098" h="686046">
                <a:moveTo>
                  <a:pt x="4014098" y="0"/>
                </a:moveTo>
                <a:lnTo>
                  <a:pt x="0" y="0"/>
                </a:lnTo>
                <a:lnTo>
                  <a:pt x="0" y="686046"/>
                </a:lnTo>
                <a:lnTo>
                  <a:pt x="4014098" y="686046"/>
                </a:lnTo>
                <a:lnTo>
                  <a:pt x="401409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893825" y="529905"/>
            <a:ext cx="8887715" cy="134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5028"/>
              </a:lnSpc>
            </a:pPr>
            <a:r>
              <a:rPr lang="en-US" sz="4699" u="none" strike="noStrike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LAIKA GRAFIKS, KAD PRETENDENTS SAŅEM ATBILDI</a:t>
            </a:r>
          </a:p>
        </p:txBody>
      </p:sp>
      <p:sp>
        <p:nvSpPr>
          <p:cNvPr id="5" name="Freeform 5"/>
          <p:cNvSpPr/>
          <p:nvPr/>
        </p:nvSpPr>
        <p:spPr>
          <a:xfrm rot="2700000">
            <a:off x="13435446" y="801112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3" y="0"/>
                </a:lnTo>
                <a:lnTo>
                  <a:pt x="13347233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707390" y="3929736"/>
            <a:ext cx="12532610" cy="1495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942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VRG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mēneša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laikā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pēc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projektu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iesniegumu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iesniegšanas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termiņa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beigām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līdz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lv-LV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23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r>
              <a:rPr lang="lv-LV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12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.202</a:t>
            </a:r>
            <a:r>
              <a:rPr lang="lv-LV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izvērtē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projektu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(3 neatkarīgi vērtētāji)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atbilstību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vietējās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attīstības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stratēģijai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iesniegumi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pozitīvu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lēmumu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nosūtīti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LAD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vērtēšanu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18021" y="2369959"/>
            <a:ext cx="13444950" cy="398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076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Projektu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iesnieguma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termiņš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</a:t>
            </a:r>
            <a:r>
              <a:rPr lang="lv-LV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gada </a:t>
            </a:r>
            <a:r>
              <a:rPr lang="lv-LV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23.oktobra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līdz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lv-LV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23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lv-LV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novembrim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 rot="5463769">
            <a:off x="1703433" y="2269775"/>
            <a:ext cx="648380" cy="64838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2225"/>
              <a:ext cx="711200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63769">
            <a:off x="1707931" y="4015946"/>
            <a:ext cx="624876" cy="62487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2225"/>
              <a:ext cx="711200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63769">
            <a:off x="1654566" y="6213603"/>
            <a:ext cx="595603" cy="5956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2225"/>
              <a:ext cx="711200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707390" y="7817647"/>
            <a:ext cx="13444950" cy="751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942"/>
              </a:lnSpc>
              <a:spcBef>
                <a:spcPct val="0"/>
              </a:spcBef>
            </a:pPr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Projektu var uzsākt realizēt, </a:t>
            </a:r>
            <a:r>
              <a:rPr lang="lv-LV" sz="2800" b="1" dirty="0">
                <a:latin typeface="Poppins" panose="00000500000000000000" pitchFamily="2" charset="0"/>
                <a:cs typeface="Poppins" panose="00000500000000000000" pitchFamily="2" charset="0"/>
              </a:rPr>
              <a:t>uzņemoties finanšu risku</a:t>
            </a:r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, pēc projekta iesniegšanas LAD, t.i. ~1 mēnesi pēc projekta iesniegšanas VRG.</a:t>
            </a:r>
            <a:endParaRPr lang="en-US" sz="2800" dirty="0">
              <a:solidFill>
                <a:srgbClr val="00000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pSp>
        <p:nvGrpSpPr>
          <p:cNvPr id="18" name="Group 18"/>
          <p:cNvGrpSpPr/>
          <p:nvPr/>
        </p:nvGrpSpPr>
        <p:grpSpPr>
          <a:xfrm rot="5463769">
            <a:off x="1648128" y="7833818"/>
            <a:ext cx="703182" cy="7031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2225"/>
              <a:ext cx="711200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309026" y="6298220"/>
            <a:ext cx="11635574" cy="379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942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LAD 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 </a:t>
            </a:r>
            <a:r>
              <a:rPr lang="lv-LV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-5 </a:t>
            </a:r>
            <a:r>
              <a:rPr lang="en-US" sz="28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mēnešu</a:t>
            </a:r>
            <a:r>
              <a:rPr lang="en-US" sz="28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laikā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izskata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iesniegtos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pieteikumus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92641" y="94237"/>
            <a:ext cx="2062189" cy="1935880"/>
            <a:chOff x="0" y="0"/>
            <a:chExt cx="2749585" cy="258117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749585" cy="2581173"/>
            </a:xfrm>
            <a:custGeom>
              <a:avLst/>
              <a:gdLst/>
              <a:ahLst/>
              <a:cxnLst/>
              <a:rect l="l" t="t" r="r" b="b"/>
              <a:pathLst>
                <a:path w="2749585" h="2581173">
                  <a:moveTo>
                    <a:pt x="0" y="0"/>
                  </a:moveTo>
                  <a:lnTo>
                    <a:pt x="2749585" y="0"/>
                  </a:lnTo>
                  <a:lnTo>
                    <a:pt x="2749585" y="2581173"/>
                  </a:lnTo>
                  <a:lnTo>
                    <a:pt x="0" y="2581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2749585" cy="2581173"/>
            </a:xfrm>
            <a:custGeom>
              <a:avLst/>
              <a:gdLst/>
              <a:ahLst/>
              <a:cxnLst/>
              <a:rect l="l" t="t" r="r" b="b"/>
              <a:pathLst>
                <a:path w="2749585" h="2581173">
                  <a:moveTo>
                    <a:pt x="0" y="0"/>
                  </a:moveTo>
                  <a:lnTo>
                    <a:pt x="2749585" y="0"/>
                  </a:lnTo>
                  <a:lnTo>
                    <a:pt x="2749585" y="2581173"/>
                  </a:lnTo>
                  <a:lnTo>
                    <a:pt x="0" y="2581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6F370-3000-A8E8-35CB-9FD6F2D27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3DB280-0E08-BE45-48C1-C2DBE6EB1AEE}"/>
              </a:ext>
            </a:extLst>
          </p:cNvPr>
          <p:cNvSpPr/>
          <p:nvPr/>
        </p:nvSpPr>
        <p:spPr>
          <a:xfrm rot="2700000">
            <a:off x="-4940456" y="-1251144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3350DDF-F91D-3157-1B3F-E15CEB6C5B3C}"/>
              </a:ext>
            </a:extLst>
          </p:cNvPr>
          <p:cNvSpPr/>
          <p:nvPr/>
        </p:nvSpPr>
        <p:spPr>
          <a:xfrm rot="-274507" flipH="1">
            <a:off x="12225156" y="1040071"/>
            <a:ext cx="3425267" cy="853964"/>
          </a:xfrm>
          <a:custGeom>
            <a:avLst/>
            <a:gdLst/>
            <a:ahLst/>
            <a:cxnLst/>
            <a:rect l="l" t="t" r="r" b="b"/>
            <a:pathLst>
              <a:path w="4014098" h="686046">
                <a:moveTo>
                  <a:pt x="4014098" y="0"/>
                </a:moveTo>
                <a:lnTo>
                  <a:pt x="0" y="0"/>
                </a:lnTo>
                <a:lnTo>
                  <a:pt x="0" y="686046"/>
                </a:lnTo>
                <a:lnTo>
                  <a:pt x="4014098" y="686046"/>
                </a:lnTo>
                <a:lnTo>
                  <a:pt x="401409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484B49E-4A0C-2603-3348-63A6AC4B6CC1}"/>
              </a:ext>
            </a:extLst>
          </p:cNvPr>
          <p:cNvSpPr txBox="1"/>
          <p:nvPr/>
        </p:nvSpPr>
        <p:spPr>
          <a:xfrm>
            <a:off x="4893825" y="529905"/>
            <a:ext cx="8887715" cy="64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5028"/>
              </a:lnSpc>
            </a:pPr>
            <a:r>
              <a:rPr lang="lv-LV" sz="4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PROJEKTA ĪSTENOŠANA</a:t>
            </a:r>
            <a:endParaRPr lang="en-US" sz="4699" u="none" strike="noStrike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C0427F3-57D8-E041-0392-38B167B888DC}"/>
              </a:ext>
            </a:extLst>
          </p:cNvPr>
          <p:cNvSpPr/>
          <p:nvPr/>
        </p:nvSpPr>
        <p:spPr>
          <a:xfrm rot="2700000">
            <a:off x="13435446" y="801112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3" y="0"/>
                </a:lnTo>
                <a:lnTo>
                  <a:pt x="13347233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BD307319-E97D-7E81-2799-EB597973C054}"/>
              </a:ext>
            </a:extLst>
          </p:cNvPr>
          <p:cNvSpPr txBox="1"/>
          <p:nvPr/>
        </p:nvSpPr>
        <p:spPr>
          <a:xfrm>
            <a:off x="545123" y="2120869"/>
            <a:ext cx="16248878" cy="3328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2"/>
              </a:lnSpc>
            </a:pPr>
            <a:r>
              <a:rPr lang="en-US" sz="210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Projekta</a:t>
            </a:r>
            <a:r>
              <a:rPr lang="en-US" sz="210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īstenošana</a:t>
            </a:r>
            <a:r>
              <a:rPr lang="lv-LV" sz="210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  <a:p>
            <a:pPr>
              <a:lnSpc>
                <a:spcPts val="2942"/>
              </a:lnSpc>
            </a:pPr>
            <a:endParaRPr lang="en-US" sz="210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lvl="0" algn="just">
              <a:lnSpc>
                <a:spcPct val="115000"/>
              </a:lnSpc>
            </a:pPr>
            <a:r>
              <a:rPr lang="lv-LV" sz="2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Ja tiek veikta </a:t>
            </a:r>
            <a:r>
              <a:rPr lang="lv-LV" sz="2100" b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būvniecība - 2 gadi</a:t>
            </a:r>
            <a:r>
              <a:rPr lang="lv-LV" sz="2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no Lauku atbalsta dienesta (LAD) lēmuma pieņemšanas par projekta iesnieguma apstiprināšanu.</a:t>
            </a:r>
            <a:endParaRPr lang="lv-LV" sz="2100" dirty="0"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lvl="0" algn="just">
              <a:lnSpc>
                <a:spcPct val="115000"/>
              </a:lnSpc>
            </a:pPr>
            <a:r>
              <a:rPr lang="lv-LV" sz="2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Ja projekta īstenošanai saņem fiksētas summas maksājumu ar budžeta projektu </a:t>
            </a:r>
            <a:r>
              <a:rPr lang="lv-LV" sz="2100" b="1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“Lauku biļete” – līdz 3 gadiem</a:t>
            </a:r>
            <a:r>
              <a:rPr lang="lv-LV" sz="2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no LAD lēmuma pieņemšanas par projekta iesnieguma apstiprināšanu.</a:t>
            </a:r>
            <a:endParaRPr lang="lv-LV" sz="2100" dirty="0"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lvl="0" algn="just">
              <a:lnSpc>
                <a:spcPct val="115000"/>
              </a:lnSpc>
            </a:pPr>
            <a:r>
              <a:rPr lang="lv-LV" sz="2100" b="1" dirty="0">
                <a:solidFill>
                  <a:srgbClr val="212529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Pārējiem</a:t>
            </a:r>
            <a:r>
              <a:rPr lang="lv-LV" sz="2100" dirty="0">
                <a:solidFill>
                  <a:srgbClr val="212529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projektiem īstenošanas termiņš ir </a:t>
            </a:r>
            <a:r>
              <a:rPr lang="lv-LV" sz="2100" b="1" dirty="0">
                <a:solidFill>
                  <a:srgbClr val="212529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viens gads</a:t>
            </a:r>
            <a:r>
              <a:rPr lang="lv-LV" sz="2100" dirty="0">
                <a:solidFill>
                  <a:srgbClr val="212529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no LAD lēmuma pieņemšanas par projekta iesnieguma apstiprināšanu </a:t>
            </a:r>
            <a:r>
              <a:rPr lang="en-US" sz="2100" dirty="0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.</a:t>
            </a:r>
          </a:p>
          <a:p>
            <a:pPr algn="r">
              <a:lnSpc>
                <a:spcPts val="2942"/>
              </a:lnSpc>
            </a:pPr>
            <a:endParaRPr lang="en-US" sz="210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112F2B-27FC-7E16-3A92-BD95C97D3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504" y="383937"/>
            <a:ext cx="1455088" cy="15406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DA0E329-3C98-A183-6BE2-35EE2DB384D4}"/>
              </a:ext>
            </a:extLst>
          </p:cNvPr>
          <p:cNvSpPr txBox="1"/>
          <p:nvPr/>
        </p:nvSpPr>
        <p:spPr>
          <a:xfrm>
            <a:off x="440125" y="5395734"/>
            <a:ext cx="1485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dirty="0">
                <a:latin typeface="Poppins" panose="00000500000000000000" pitchFamily="2" charset="0"/>
                <a:cs typeface="Poppins" panose="00000500000000000000" pitchFamily="2" charset="0"/>
              </a:rPr>
              <a:t>Projekta priekšfinansēšana jānodrošina par saviem vai kredīta līdzekļiem vismaz par privātā ieguldījuma daļu, ja izmanto darījuma kontu. Projektu var dalīt līdz </a:t>
            </a:r>
            <a:r>
              <a:rPr lang="lv-LV" sz="2100" b="1" dirty="0">
                <a:latin typeface="Poppins" panose="00000500000000000000" pitchFamily="2" charset="0"/>
                <a:cs typeface="Poppins" panose="00000500000000000000" pitchFamily="2" charset="0"/>
              </a:rPr>
              <a:t>5 posmiem</a:t>
            </a:r>
            <a:r>
              <a:rPr lang="lv-LV" sz="21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GB" sz="2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FC892C-E1E0-1AC8-771F-755B21AE72A9}"/>
              </a:ext>
            </a:extLst>
          </p:cNvPr>
          <p:cNvSpPr txBox="1"/>
          <p:nvPr/>
        </p:nvSpPr>
        <p:spPr>
          <a:xfrm>
            <a:off x="410817" y="6371802"/>
            <a:ext cx="1516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dirty="0">
                <a:latin typeface="Poppins" panose="00000500000000000000" pitchFamily="2" charset="0"/>
                <a:cs typeface="Poppins" panose="00000500000000000000" pitchFamily="2" charset="0"/>
              </a:rPr>
              <a:t>Ja atbalsta pretendents (fiz.p) pēc projekta apstiprināšanas izveido SIA, tad pretendentam tajā jāpieder vismaz </a:t>
            </a:r>
            <a:r>
              <a:rPr lang="lv-LV" sz="2100" b="1" dirty="0">
                <a:latin typeface="Poppins" panose="00000500000000000000" pitchFamily="2" charset="0"/>
                <a:cs typeface="Poppins" panose="00000500000000000000" pitchFamily="2" charset="0"/>
              </a:rPr>
              <a:t>51%</a:t>
            </a:r>
            <a:r>
              <a:rPr lang="lv-LV" sz="2100" dirty="0">
                <a:latin typeface="Poppins" panose="00000500000000000000" pitchFamily="2" charset="0"/>
                <a:cs typeface="Poppins" panose="00000500000000000000" pitchFamily="2" charset="0"/>
              </a:rPr>
              <a:t> kapitāla daļas un paraksta tiesības</a:t>
            </a:r>
            <a:r>
              <a:rPr lang="lv-LV" dirty="0"/>
              <a:t>.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4F0B30-7420-DC61-104E-C07EF28C3225}"/>
              </a:ext>
            </a:extLst>
          </p:cNvPr>
          <p:cNvSpPr txBox="1"/>
          <p:nvPr/>
        </p:nvSpPr>
        <p:spPr>
          <a:xfrm>
            <a:off x="416679" y="7344939"/>
            <a:ext cx="177516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>
                <a:latin typeface="Poppins" panose="00000500000000000000" pitchFamily="2" charset="0"/>
                <a:cs typeface="Poppins" panose="00000500000000000000" pitchFamily="2" charset="0"/>
              </a:rPr>
              <a:t>LAD var piemērot finanšu korekcijas projekta īstenošanas un uzraudzības laikā, ja</a:t>
            </a:r>
            <a:r>
              <a:rPr lang="lv-LV" sz="2000" dirty="0">
                <a:latin typeface="Poppins" panose="00000500000000000000" pitchFamily="2" charset="0"/>
                <a:cs typeface="Poppins" panose="00000500000000000000" pitchFamily="2" charset="0"/>
              </a:rPr>
              <a:t>: </a:t>
            </a:r>
          </a:p>
          <a:p>
            <a:r>
              <a:rPr lang="lv-LV" sz="2000" dirty="0">
                <a:latin typeface="Poppins" panose="00000500000000000000" pitchFamily="2" charset="0"/>
                <a:cs typeface="Poppins" panose="00000500000000000000" pitchFamily="2" charset="0"/>
              </a:rPr>
              <a:t>• Nav ievēroti projekta īstenošanas termiņi; </a:t>
            </a:r>
          </a:p>
          <a:p>
            <a:r>
              <a:rPr lang="lv-LV" sz="2000" dirty="0">
                <a:latin typeface="Poppins" panose="00000500000000000000" pitchFamily="2" charset="0"/>
                <a:cs typeface="Poppins" panose="00000500000000000000" pitchFamily="2" charset="0"/>
              </a:rPr>
              <a:t>• Nav ievērota pareiza CA procedūra; </a:t>
            </a:r>
          </a:p>
          <a:p>
            <a:r>
              <a:rPr lang="lv-LV" sz="2000" dirty="0">
                <a:latin typeface="Poppins" panose="00000500000000000000" pitchFamily="2" charset="0"/>
                <a:cs typeface="Poppins" panose="00000500000000000000" pitchFamily="2" charset="0"/>
              </a:rPr>
              <a:t>• Nav sasniegti plānotie rādītāji; </a:t>
            </a:r>
          </a:p>
          <a:p>
            <a:r>
              <a:rPr lang="lv-LV" sz="2000" dirty="0">
                <a:latin typeface="Poppins" panose="00000500000000000000" pitchFamily="2" charset="0"/>
                <a:cs typeface="Poppins" panose="00000500000000000000" pitchFamily="2" charset="0"/>
              </a:rPr>
              <a:t>• Pretendents pārtraucis, reorganizējis, pārcēlis uzņēmuma darbību; </a:t>
            </a:r>
          </a:p>
          <a:p>
            <a:r>
              <a:rPr lang="lv-LV" sz="2000" dirty="0">
                <a:latin typeface="Poppins" panose="00000500000000000000" pitchFamily="2" charset="0"/>
                <a:cs typeface="Poppins" panose="00000500000000000000" pitchFamily="2" charset="0"/>
              </a:rPr>
              <a:t>• Pārdevis projektā iegādātos pamatlīdzekļus; </a:t>
            </a:r>
          </a:p>
          <a:p>
            <a:r>
              <a:rPr lang="lv-LV" sz="2000" dirty="0">
                <a:latin typeface="Poppins" panose="00000500000000000000" pitchFamily="2" charset="0"/>
                <a:cs typeface="Poppins" panose="00000500000000000000" pitchFamily="2" charset="0"/>
              </a:rPr>
              <a:t>• U.c., atbilstoši ZM izstrādātajām finanšu korekcijas piemērošanas vadlīnijām </a:t>
            </a:r>
            <a:r>
              <a:rPr lang="lv-LV" sz="2000" i="1" dirty="0">
                <a:latin typeface="Poppins" panose="00000500000000000000" pitchFamily="2" charset="0"/>
                <a:cs typeface="Poppins" panose="00000500000000000000" pitchFamily="2" charset="0"/>
              </a:rPr>
              <a:t>(Pielikums ZM 22.05.2023. rīkojumam Nr. 61)</a:t>
            </a:r>
            <a:endParaRPr lang="en-GB" sz="20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30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526487" y="-8199583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675281" y="211827"/>
            <a:ext cx="14016899" cy="644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045"/>
              </a:lnSpc>
            </a:pPr>
            <a:r>
              <a:rPr lang="lv-LV" sz="454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KĻŪDAS UN GRŪTĪBAS</a:t>
            </a:r>
            <a:endParaRPr lang="en-US" sz="4545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03857" y="1256036"/>
            <a:ext cx="13598143" cy="114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0154" lvl="1" indent="-230077" algn="just">
              <a:lnSpc>
                <a:spcPts val="2983"/>
              </a:lnSpc>
              <a:buFont typeface="Arial"/>
              <a:buChar char="•"/>
            </a:pP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Cenu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aptauja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visiem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izdevumiem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preces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vai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pakalpojuma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iegādei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r>
              <a:rPr lang="lv-LV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marL="230077" lvl="1" algn="just">
              <a:lnSpc>
                <a:spcPts val="2983"/>
              </a:lnSpc>
            </a:pPr>
            <a:r>
              <a:rPr lang="lv-LV" sz="2100" dirty="0">
                <a:solidFill>
                  <a:srgbClr val="000000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Kļūdas - s</a:t>
            </a:r>
            <a:r>
              <a:rPr lang="lv-LV" sz="2100" dirty="0">
                <a:latin typeface="Poppins" panose="00000500000000000000" pitchFamily="2" charset="0"/>
                <a:cs typeface="Poppins" panose="00000500000000000000" pitchFamily="2" charset="0"/>
              </a:rPr>
              <a:t>arunāti </a:t>
            </a:r>
            <a:r>
              <a:rPr lang="lv-LV" sz="2400" dirty="0"/>
              <a:t>iepirkumi, nekvalitatīvi sagatavoti dokumenti, aptaujāti saistīti uzņēmumi, mākslīgi paaugstinātas cenas, nepārdomātas TS, u.tml.</a:t>
            </a:r>
            <a:endParaRPr lang="en-US" sz="213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950915" y="4462936"/>
            <a:ext cx="800233" cy="145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35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561561" y="3619236"/>
            <a:ext cx="17294459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0154" lvl="1" indent="-230077" algn="just">
              <a:lnSpc>
                <a:spcPts val="2983"/>
              </a:lnSpc>
              <a:buFont typeface="Arial"/>
              <a:buChar char="•"/>
            </a:pP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Tirgus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izpēte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- 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konkrēto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reģionu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kur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īstenots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cik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līdzīgu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pakalpojuma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sniedzēju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koncentrēties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savu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uzņēmējdarbību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pamatot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nepieciešamību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pakalpojuma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nepieciešamība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aktualitāte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reģionā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1154" y="4643892"/>
            <a:ext cx="17246396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0154" lvl="1" indent="-230077" algn="just">
              <a:lnSpc>
                <a:spcPts val="2983"/>
              </a:lnSpc>
              <a:buFont typeface="Arial"/>
              <a:buChar char="•"/>
            </a:pP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Risku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izvērtējums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-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pēc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būtības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izvērtēt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risku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- preces,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pakalpojuma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sadārdzinājums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trūkst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klientu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u.c.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sākot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īstenošanas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brīža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līdz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pat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pēcuzraudzības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beigām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(5gadi).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Kādas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aktivitātes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riska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novēršanai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risināšanai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0829" y="6881355"/>
            <a:ext cx="17246396" cy="2673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0154" lvl="1" indent="-230077" algn="just">
              <a:lnSpc>
                <a:spcPts val="2983"/>
              </a:lnSpc>
              <a:buFont typeface="Arial"/>
              <a:buChar char="•"/>
            </a:pP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Projekta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īstenošanas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termiņš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-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plānot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rezervi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pamatlīdzekļu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iegāde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1 gads,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būvniecība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 gadi)</a:t>
            </a:r>
            <a:r>
              <a:rPr lang="lv-LV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13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60154" lvl="1" indent="-230077" algn="just">
              <a:lnSpc>
                <a:spcPts val="2983"/>
              </a:lnSpc>
              <a:buFont typeface="Arial"/>
              <a:buChar char="•"/>
            </a:pP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Naudas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plūsmas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plānošana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- 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kurienes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finanses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ņemtas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lv-LV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Altum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kredītiestādes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savi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līdzekļi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uzrādot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konta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izdruku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u.c.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Ņemt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vērā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kredīta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saņemšanas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laiku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460154" lvl="1" indent="-230077" algn="just">
              <a:lnSpc>
                <a:spcPts val="2983"/>
              </a:lnSpc>
              <a:buFont typeface="Arial"/>
              <a:buChar char="•"/>
            </a:pP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Plānotā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apgrozījuma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nesamērīgums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lv-LV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213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60154" lvl="1" indent="-230077" algn="just">
              <a:lnSpc>
                <a:spcPts val="2983"/>
              </a:lnSpc>
              <a:buFont typeface="Arial"/>
              <a:buChar char="•"/>
            </a:pP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Darba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vietas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-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jāsasniedz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norādītie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rezultāti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darba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vietu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skaits</a:t>
            </a:r>
            <a:r>
              <a:rPr lang="lv-LV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460154" lvl="1" indent="-230077" algn="just">
              <a:lnSpc>
                <a:spcPts val="2983"/>
              </a:lnSpc>
              <a:buFont typeface="Arial"/>
              <a:buChar char="•"/>
            </a:pP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Neattiecināmās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izmaksas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-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vēlams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uzrādīt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neattiecināmās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izmaksas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ja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tādas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ir.</a:t>
            </a:r>
            <a:endParaRPr lang="en-US" sz="213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60154" lvl="1" indent="-230077" algn="just">
              <a:lnSpc>
                <a:spcPts val="2983"/>
              </a:lnSpc>
              <a:buFont typeface="Arial"/>
              <a:buChar char="•"/>
            </a:pPr>
            <a:r>
              <a:rPr lang="en-US" sz="213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Pielikumi</a:t>
            </a:r>
            <a:r>
              <a:rPr lang="en-US" sz="213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-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korektu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datnes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nosaukumu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13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piemēram</a:t>
            </a:r>
            <a:r>
              <a:rPr lang="en-US" sz="213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- </a:t>
            </a:r>
            <a:r>
              <a:rPr lang="en-US" sz="213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tehniskā</a:t>
            </a:r>
            <a:r>
              <a:rPr lang="en-US" sz="213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specifikācija.doc, </a:t>
            </a:r>
            <a:r>
              <a:rPr lang="en-US" sz="213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cenu</a:t>
            </a:r>
            <a:r>
              <a:rPr lang="en-US" sz="213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13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aptauja</a:t>
            </a:r>
            <a:r>
              <a:rPr lang="en-US" sz="213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iekārtai.doc </a:t>
            </a:r>
            <a:r>
              <a:rPr lang="en-US" sz="213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utt</a:t>
            </a:r>
            <a:r>
              <a:rPr lang="lv-LV" sz="213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</a:t>
            </a:r>
            <a:endParaRPr lang="en-US" sz="213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35639" y="319424"/>
            <a:ext cx="2039643" cy="1743895"/>
          </a:xfrm>
          <a:custGeom>
            <a:avLst/>
            <a:gdLst/>
            <a:ahLst/>
            <a:cxnLst/>
            <a:rect l="l" t="t" r="r" b="b"/>
            <a:pathLst>
              <a:path w="2039643" h="1743895">
                <a:moveTo>
                  <a:pt x="0" y="0"/>
                </a:moveTo>
                <a:lnTo>
                  <a:pt x="2039643" y="0"/>
                </a:lnTo>
                <a:lnTo>
                  <a:pt x="2039643" y="1743895"/>
                </a:lnTo>
                <a:lnTo>
                  <a:pt x="0" y="1743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0E32B-0A57-DC40-FEE9-3E63E9807ABA}"/>
              </a:ext>
            </a:extLst>
          </p:cNvPr>
          <p:cNvSpPr txBox="1"/>
          <p:nvPr/>
        </p:nvSpPr>
        <p:spPr>
          <a:xfrm>
            <a:off x="635639" y="2575683"/>
            <a:ext cx="172463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b="1" dirty="0" err="1">
                <a:latin typeface="Poppins" panose="00000500000000000000" pitchFamily="2" charset="0"/>
                <a:cs typeface="Poppins" panose="00000500000000000000" pitchFamily="2" charset="0"/>
              </a:rPr>
              <a:t>Nepārdomāta</a:t>
            </a:r>
            <a:r>
              <a:rPr lang="en-GB" sz="21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b="1" dirty="0" err="1">
                <a:latin typeface="Poppins" panose="00000500000000000000" pitchFamily="2" charset="0"/>
                <a:cs typeface="Poppins" panose="00000500000000000000" pitchFamily="2" charset="0"/>
              </a:rPr>
              <a:t>projektu</a:t>
            </a:r>
            <a:r>
              <a:rPr lang="en-GB" sz="21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b="1" dirty="0" err="1">
                <a:latin typeface="Poppins" panose="00000500000000000000" pitchFamily="2" charset="0"/>
                <a:cs typeface="Poppins" panose="00000500000000000000" pitchFamily="2" charset="0"/>
              </a:rPr>
              <a:t>ideja</a:t>
            </a:r>
            <a:r>
              <a:rPr lang="en-GB" sz="21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un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plānotās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projekta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darbības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neanalizēti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riski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nepārdomāti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sasniedzamie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rādītāji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saistību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pārtraukšana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projektu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atsaukšana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r>
              <a:rPr lang="lv-LV" sz="21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GB" sz="2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F4133-C142-A5CE-75A0-6516DF11A667}"/>
              </a:ext>
            </a:extLst>
          </p:cNvPr>
          <p:cNvSpPr txBox="1"/>
          <p:nvPr/>
        </p:nvSpPr>
        <p:spPr>
          <a:xfrm>
            <a:off x="671154" y="5664564"/>
            <a:ext cx="1282797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b="1" dirty="0" err="1">
                <a:latin typeface="Poppins" panose="00000500000000000000" pitchFamily="2" charset="0"/>
                <a:cs typeface="Poppins" panose="00000500000000000000" pitchFamily="2" charset="0"/>
              </a:rPr>
              <a:t>Nekvalitatīvi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sagatavoti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projektu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pieteikumi</a:t>
            </a:r>
            <a:r>
              <a:rPr lang="lv-LV" sz="21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GB" sz="2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4BD8B-0CD7-5B3E-45D1-9C028A95CD31}"/>
              </a:ext>
            </a:extLst>
          </p:cNvPr>
          <p:cNvSpPr txBox="1"/>
          <p:nvPr/>
        </p:nvSpPr>
        <p:spPr>
          <a:xfrm>
            <a:off x="680829" y="6195006"/>
            <a:ext cx="128543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Grūtības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uzraudzības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periodā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, jo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nevar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sasniegt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dirty="0" err="1">
                <a:latin typeface="Poppins" panose="00000500000000000000" pitchFamily="2" charset="0"/>
                <a:cs typeface="Poppins" panose="00000500000000000000" pitchFamily="2" charset="0"/>
              </a:rPr>
              <a:t>plānotos</a:t>
            </a:r>
            <a:r>
              <a:rPr lang="en-GB" sz="21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b="1" dirty="0" err="1">
                <a:latin typeface="Poppins" panose="00000500000000000000" pitchFamily="2" charset="0"/>
                <a:cs typeface="Poppins" panose="00000500000000000000" pitchFamily="2" charset="0"/>
              </a:rPr>
              <a:t>sasniedzamos</a:t>
            </a:r>
            <a:r>
              <a:rPr lang="en-GB" sz="21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100" b="1" dirty="0" err="1">
                <a:latin typeface="Poppins" panose="00000500000000000000" pitchFamily="2" charset="0"/>
                <a:cs typeface="Poppins" panose="00000500000000000000" pitchFamily="2" charset="0"/>
              </a:rPr>
              <a:t>rādītājus</a:t>
            </a:r>
            <a:r>
              <a:rPr lang="lv-LV" sz="2100" b="1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GB" sz="21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4507" flipH="1">
            <a:off x="9925742" y="2309497"/>
            <a:ext cx="5038538" cy="861132"/>
          </a:xfrm>
          <a:custGeom>
            <a:avLst/>
            <a:gdLst/>
            <a:ahLst/>
            <a:cxnLst/>
            <a:rect l="l" t="t" r="r" b="b"/>
            <a:pathLst>
              <a:path w="5038538" h="861132">
                <a:moveTo>
                  <a:pt x="5038538" y="0"/>
                </a:moveTo>
                <a:lnTo>
                  <a:pt x="0" y="0"/>
                </a:lnTo>
                <a:lnTo>
                  <a:pt x="0" y="861132"/>
                </a:lnTo>
                <a:lnTo>
                  <a:pt x="5038538" y="861132"/>
                </a:lnTo>
                <a:lnTo>
                  <a:pt x="50385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700000">
            <a:off x="-5052580" y="-3970901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367725" y="1000112"/>
            <a:ext cx="12493036" cy="161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6307"/>
              </a:lnSpc>
              <a:spcBef>
                <a:spcPct val="0"/>
              </a:spcBef>
            </a:pPr>
            <a:r>
              <a:rPr lang="en-US" sz="450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PROJEKTA SAGATAVOŠANAI JĀIEPAZĪSTAS AR SEKOJOŠIEM DOKUMENTIEM</a:t>
            </a:r>
          </a:p>
        </p:txBody>
      </p:sp>
      <p:sp>
        <p:nvSpPr>
          <p:cNvPr id="5" name="Freeform 5"/>
          <p:cNvSpPr/>
          <p:nvPr/>
        </p:nvSpPr>
        <p:spPr>
          <a:xfrm rot="2700000">
            <a:off x="13435446" y="801112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3" y="0"/>
                </a:lnTo>
                <a:lnTo>
                  <a:pt x="13347233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51072" y="1678288"/>
            <a:ext cx="2201040" cy="1881889"/>
          </a:xfrm>
          <a:custGeom>
            <a:avLst/>
            <a:gdLst/>
            <a:ahLst/>
            <a:cxnLst/>
            <a:rect l="l" t="t" r="r" b="b"/>
            <a:pathLst>
              <a:path w="2201040" h="1881889">
                <a:moveTo>
                  <a:pt x="0" y="0"/>
                </a:moveTo>
                <a:lnTo>
                  <a:pt x="2201040" y="0"/>
                </a:lnTo>
                <a:lnTo>
                  <a:pt x="2201040" y="1881889"/>
                </a:lnTo>
                <a:lnTo>
                  <a:pt x="0" y="18818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763511" y="3866444"/>
            <a:ext cx="14005587" cy="439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6" lvl="1" indent="-248283" algn="just">
              <a:lnSpc>
                <a:spcPts val="3219"/>
              </a:lnSpc>
              <a:buFont typeface="Arial"/>
              <a:buChar char="•"/>
            </a:pP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Biedrības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 "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Ropažu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Salaspils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partnerības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"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Sabiedrības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virzīta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vietējās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attīstības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stratēģija</a:t>
            </a: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8" tooltip="https://www.ropazisalaspils.lv/izsludinata-leader-projektu-konkursa-1-karta/"/>
              </a:rPr>
              <a:t> SVVA 2023.-2027. </a:t>
            </a:r>
            <a:r>
              <a:rPr lang="en-US" sz="2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8" tooltip="https://www.ropazisalaspils.lv/izsludinata-leader-projektu-konkursa-1-karta/"/>
              </a:rPr>
              <a:t>gadam</a:t>
            </a: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8" tooltip="https://www.ropazisalaspils.lv/izsludinata-leader-projektu-konkursa-1-karta/"/>
              </a:rPr>
              <a:t>  </a:t>
            </a:r>
          </a:p>
          <a:p>
            <a:pPr algn="just">
              <a:lnSpc>
                <a:spcPts val="3219"/>
              </a:lnSpc>
            </a:pPr>
            <a:endParaRPr lang="en-US" sz="229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  <a:hlinkClick r:id="rId8" tooltip="https://www.ropazisalaspils.lv/izsludinata-leader-projektu-konkursa-1-karta/"/>
            </a:endParaRPr>
          </a:p>
          <a:p>
            <a:pPr marL="496566" lvl="1" indent="-248283" algn="just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9" tooltip="https://likumi.lv/ta/id/346333-valsts-un-eiropas-savienibas-atbalsta-pieskirsanas-kartiba-eiropas-lauksaimniecibas-fonda-lauku-attistibai-intervence-darbibu"/>
              </a:rPr>
              <a:t>2023. gada 10. </a:t>
            </a:r>
            <a:r>
              <a:rPr lang="en-US" sz="2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9" tooltip="https://likumi.lv/ta/id/346333-valsts-un-eiropas-savienibas-atbalsta-pieskirsanas-kartiba-eiropas-lauksaimniecibas-fonda-lauku-attistibai-intervence-darbibu"/>
              </a:rPr>
              <a:t>oktobra</a:t>
            </a: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9" tooltip="https://likumi.lv/ta/id/346333-valsts-un-eiropas-savienibas-atbalsta-pieskirsanas-kartiba-eiropas-lauksaimniecibas-fonda-lauku-attistibai-intervence-darbibu"/>
              </a:rPr>
              <a:t> MK </a:t>
            </a:r>
            <a:r>
              <a:rPr lang="en-US" sz="2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9" tooltip="https://likumi.lv/ta/id/346333-valsts-un-eiropas-savienibas-atbalsta-pieskirsanas-kartiba-eiropas-lauksaimniecibas-fonda-lauku-attistibai-intervence-darbibu"/>
              </a:rPr>
              <a:t>noteikumi</a:t>
            </a: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9" tooltip="https://likumi.lv/ta/id/346333-valsts-un-eiropas-savienibas-atbalsta-pieskirsanas-kartiba-eiropas-lauksaimniecibas-fonda-lauku-attistibai-intervence-darbibu"/>
              </a:rPr>
              <a:t> Nr. 580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“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Valsts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un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Eiropas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Savienības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atbalsta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piešķiršanas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kārtība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Eiropas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Lauksaimniecības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fonda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lauku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attīstībai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intervencē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“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Darbību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īstenošana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saskaņā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ar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sabiedrības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virzītas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vietējās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attīstības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stratēģiju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tostarp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sadarbības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aktivitātes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 un to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sagatavošana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likumi.lv/ta/id/346333-valsts-un-eiropas-savienibas-atbalsta-pieskirsanas-kartiba-eiropas-lauksaimniecibas-fonda-lauku-attistibai-intervence-darbibu"/>
              </a:rPr>
              <a:t>””  </a:t>
            </a:r>
          </a:p>
          <a:p>
            <a:pPr algn="just">
              <a:lnSpc>
                <a:spcPts val="3219"/>
              </a:lnSpc>
            </a:pPr>
            <a:endParaRPr lang="en-US" sz="22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  <a:hlinkClick r:id="rId9" tooltip="https://likumi.lv/ta/id/346333-valsts-un-eiropas-savienibas-atbalsta-pieskirsanas-kartiba-eiropas-lauksaimniecibas-fonda-lauku-attistibai-intervence-darbibu"/>
            </a:endParaRPr>
          </a:p>
          <a:p>
            <a:pPr marL="496566" lvl="1" indent="-248283" algn="just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Fiksētas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summas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maksājums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ar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budžeta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projekta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aprēķina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metodi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 “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Lauku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biļete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lad.gov.lv/lv/media/7337/download?attachment"/>
              </a:rPr>
              <a:t>” </a:t>
            </a: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just">
              <a:lnSpc>
                <a:spcPts val="3219"/>
              </a:lnSpc>
            </a:pPr>
            <a:endParaRPr lang="en-US" sz="229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96566" lvl="1" indent="-248283" algn="just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8" tooltip="https://www.ropazisalaspils.lv/izsludinata-leader-projektu-konkursa-1-karta/"/>
              </a:rPr>
              <a:t>Projekta</a:t>
            </a: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8" tooltip="https://www.ropazisalaspils.lv/izsludinata-leader-projektu-konkursa-1-karta/"/>
              </a:rPr>
              <a:t>vērtēšanas</a:t>
            </a: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8" tooltip="https://www.ropazisalaspils.lv/izsludinata-leader-projektu-konkursa-1-karta/"/>
              </a:rPr>
              <a:t>kritēriji</a:t>
            </a:r>
            <a:r>
              <a:rPr lang="en-US" sz="2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8" tooltip="https://www.ropazisalaspils.lv/izsludinata-leader-projektu-konkursa-1-karta/"/>
              </a:rPr>
              <a:t> 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(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skatīt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zem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sludinājuma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ropazisalaspils.lv/izsludinata-leader-projektu-konkursa-1-karta/"/>
              </a:rPr>
              <a:t>) 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35869" y="4709887"/>
            <a:ext cx="863556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1151072" y="1678288"/>
            <a:ext cx="2201040" cy="1881889"/>
          </a:xfrm>
          <a:custGeom>
            <a:avLst/>
            <a:gdLst/>
            <a:ahLst/>
            <a:cxnLst/>
            <a:rect l="l" t="t" r="r" b="b"/>
            <a:pathLst>
              <a:path w="2201040" h="1881889">
                <a:moveTo>
                  <a:pt x="0" y="0"/>
                </a:moveTo>
                <a:lnTo>
                  <a:pt x="2201040" y="0"/>
                </a:lnTo>
                <a:lnTo>
                  <a:pt x="2201040" y="1881889"/>
                </a:lnTo>
                <a:lnTo>
                  <a:pt x="0" y="18818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151072" y="1678288"/>
            <a:ext cx="2201040" cy="1881889"/>
          </a:xfrm>
          <a:custGeom>
            <a:avLst/>
            <a:gdLst/>
            <a:ahLst/>
            <a:cxnLst/>
            <a:rect l="l" t="t" r="r" b="b"/>
            <a:pathLst>
              <a:path w="2201040" h="1881889">
                <a:moveTo>
                  <a:pt x="0" y="0"/>
                </a:moveTo>
                <a:lnTo>
                  <a:pt x="2201040" y="0"/>
                </a:lnTo>
                <a:lnTo>
                  <a:pt x="2201040" y="1881889"/>
                </a:lnTo>
                <a:lnTo>
                  <a:pt x="0" y="18818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DFED2-45CE-4EFD-BFEF-63B6BE15F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BE7C20-6C8F-534D-286E-E9DBE0A64048}"/>
              </a:ext>
            </a:extLst>
          </p:cNvPr>
          <p:cNvSpPr/>
          <p:nvPr/>
        </p:nvSpPr>
        <p:spPr>
          <a:xfrm rot="2700000">
            <a:off x="-5328376" y="-4423719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16A87A7-1A68-3F16-D33E-C6F9035E408E}"/>
              </a:ext>
            </a:extLst>
          </p:cNvPr>
          <p:cNvSpPr txBox="1"/>
          <p:nvPr/>
        </p:nvSpPr>
        <p:spPr>
          <a:xfrm>
            <a:off x="2367725" y="1000112"/>
            <a:ext cx="12493036" cy="76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07"/>
              </a:lnSpc>
              <a:spcBef>
                <a:spcPct val="0"/>
              </a:spcBef>
            </a:pPr>
            <a:r>
              <a:rPr lang="lv-LV" sz="450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INTEGRĒTI VEIDLAPĀ</a:t>
            </a:r>
            <a:endParaRPr lang="en-US" sz="4505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6CB40C7-3C0F-6FD5-D13A-5C7D5FE2514A}"/>
              </a:ext>
            </a:extLst>
          </p:cNvPr>
          <p:cNvSpPr/>
          <p:nvPr/>
        </p:nvSpPr>
        <p:spPr>
          <a:xfrm rot="2700000">
            <a:off x="13435446" y="801112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3" y="0"/>
                </a:lnTo>
                <a:lnTo>
                  <a:pt x="13347233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A42BF76-0966-4C90-1F8B-D0DB0E4DB4AF}"/>
              </a:ext>
            </a:extLst>
          </p:cNvPr>
          <p:cNvSpPr txBox="1"/>
          <p:nvPr/>
        </p:nvSpPr>
        <p:spPr>
          <a:xfrm>
            <a:off x="9035869" y="4709887"/>
            <a:ext cx="863556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75538BE-C218-05E0-6339-F27EEF5BCFD9}"/>
              </a:ext>
            </a:extLst>
          </p:cNvPr>
          <p:cNvSpPr/>
          <p:nvPr/>
        </p:nvSpPr>
        <p:spPr>
          <a:xfrm>
            <a:off x="13326351" y="32238"/>
            <a:ext cx="2201040" cy="1881889"/>
          </a:xfrm>
          <a:custGeom>
            <a:avLst/>
            <a:gdLst/>
            <a:ahLst/>
            <a:cxnLst/>
            <a:rect l="l" t="t" r="r" b="b"/>
            <a:pathLst>
              <a:path w="2201040" h="1881889">
                <a:moveTo>
                  <a:pt x="0" y="0"/>
                </a:moveTo>
                <a:lnTo>
                  <a:pt x="2201040" y="0"/>
                </a:lnTo>
                <a:lnTo>
                  <a:pt x="2201040" y="1881889"/>
                </a:lnTo>
                <a:lnTo>
                  <a:pt x="0" y="188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41F622-56EA-A607-2FA3-29D91992E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92" y="1836084"/>
            <a:ext cx="15155728" cy="810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89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AFB2985-E765-53DE-8BB3-A189A1921CFA}"/>
              </a:ext>
            </a:extLst>
          </p:cNvPr>
          <p:cNvSpPr txBox="1"/>
          <p:nvPr/>
        </p:nvSpPr>
        <p:spPr>
          <a:xfrm>
            <a:off x="2286000" y="342900"/>
            <a:ext cx="12493036" cy="76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07"/>
              </a:lnSpc>
              <a:spcBef>
                <a:spcPct val="0"/>
              </a:spcBef>
            </a:pPr>
            <a:r>
              <a:rPr lang="lv-LV" sz="450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VĒRTĒŠANAS KRITĒRIJI</a:t>
            </a:r>
            <a:endParaRPr lang="en-US" sz="4505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17777-6CDB-3881-0E67-C5283CCC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61" y="1110611"/>
            <a:ext cx="13577483" cy="5175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24B084-4773-36DC-35A5-D976C63C8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562" y="6591300"/>
            <a:ext cx="1367892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37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1CAA3-E483-9F0D-E6BE-317056C58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09741"/>
            <a:ext cx="14782799" cy="986751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42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6446955" y="3537"/>
            <a:ext cx="2814980" cy="2649013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05794" y="9050499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5154" y="8581662"/>
            <a:ext cx="3392947" cy="1705336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85609-7419-3CF6-649C-90918FF8A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91" y="45098"/>
            <a:ext cx="14706579" cy="101107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12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3975">
            <a:off x="-4330644" y="3171435"/>
            <a:ext cx="11944727" cy="9707805"/>
          </a:xfrm>
          <a:custGeom>
            <a:avLst/>
            <a:gdLst/>
            <a:ahLst/>
            <a:cxnLst/>
            <a:rect l="l" t="t" r="r" b="b"/>
            <a:pathLst>
              <a:path w="11944727" h="9707805">
                <a:moveTo>
                  <a:pt x="0" y="0"/>
                </a:moveTo>
                <a:lnTo>
                  <a:pt x="11944727" y="0"/>
                </a:lnTo>
                <a:lnTo>
                  <a:pt x="11944727" y="9707806"/>
                </a:lnTo>
                <a:lnTo>
                  <a:pt x="0" y="9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5380081" y="1028700"/>
            <a:ext cx="0" cy="4341971"/>
          </a:xfrm>
          <a:prstGeom prst="line">
            <a:avLst/>
          </a:prstGeom>
          <a:ln w="57150" cap="rnd">
            <a:solidFill>
              <a:srgbClr val="C6D6C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703010" y="3847511"/>
            <a:ext cx="2859689" cy="606308"/>
            <a:chOff x="0" y="0"/>
            <a:chExt cx="1916811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6811" cy="406400"/>
            </a:xfrm>
            <a:custGeom>
              <a:avLst/>
              <a:gdLst/>
              <a:ahLst/>
              <a:cxnLst/>
              <a:rect l="l" t="t" r="r" b="b"/>
              <a:pathLst>
                <a:path w="1916811" h="406400">
                  <a:moveTo>
                    <a:pt x="1713611" y="0"/>
                  </a:moveTo>
                  <a:cubicBezTo>
                    <a:pt x="1825835" y="0"/>
                    <a:pt x="1916811" y="90976"/>
                    <a:pt x="1916811" y="203200"/>
                  </a:cubicBezTo>
                  <a:cubicBezTo>
                    <a:pt x="1916811" y="315424"/>
                    <a:pt x="1825835" y="406400"/>
                    <a:pt x="17136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452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1916811" cy="368300"/>
            </a:xfrm>
            <a:prstGeom prst="rect">
              <a:avLst/>
            </a:prstGeom>
          </p:spPr>
          <p:txBody>
            <a:bodyPr lIns="47192" tIns="47192" rIns="47192" bIns="47192" rtlCol="0" anchor="ctr"/>
            <a:lstStyle/>
            <a:p>
              <a:pPr algn="ctr">
                <a:lnSpc>
                  <a:spcPts val="204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961605">
            <a:off x="5552576" y="4193631"/>
            <a:ext cx="1313004" cy="917462"/>
          </a:xfrm>
          <a:custGeom>
            <a:avLst/>
            <a:gdLst/>
            <a:ahLst/>
            <a:cxnLst/>
            <a:rect l="l" t="t" r="r" b="b"/>
            <a:pathLst>
              <a:path w="1313004" h="917462">
                <a:moveTo>
                  <a:pt x="0" y="0"/>
                </a:moveTo>
                <a:lnTo>
                  <a:pt x="1313004" y="0"/>
                </a:lnTo>
                <a:lnTo>
                  <a:pt x="1313004" y="917462"/>
                </a:lnTo>
                <a:lnTo>
                  <a:pt x="0" y="917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899768" y="4033403"/>
            <a:ext cx="1454818" cy="1237918"/>
          </a:xfrm>
          <a:custGeom>
            <a:avLst/>
            <a:gdLst/>
            <a:ahLst/>
            <a:cxnLst/>
            <a:rect l="l" t="t" r="r" b="b"/>
            <a:pathLst>
              <a:path w="1454818" h="1237918">
                <a:moveTo>
                  <a:pt x="0" y="0"/>
                </a:moveTo>
                <a:lnTo>
                  <a:pt x="1454818" y="0"/>
                </a:lnTo>
                <a:lnTo>
                  <a:pt x="1454818" y="1237918"/>
                </a:lnTo>
                <a:lnTo>
                  <a:pt x="0" y="123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>
            <a:off x="5406909" y="2877507"/>
            <a:ext cx="16709890" cy="0"/>
          </a:xfrm>
          <a:prstGeom prst="line">
            <a:avLst/>
          </a:prstGeom>
          <a:ln w="57150" cap="rnd">
            <a:solidFill>
              <a:srgbClr val="C6D6C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7730981" y="822126"/>
            <a:ext cx="5577344" cy="858155"/>
            <a:chOff x="0" y="0"/>
            <a:chExt cx="1916811" cy="29492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6811" cy="294929"/>
            </a:xfrm>
            <a:custGeom>
              <a:avLst/>
              <a:gdLst/>
              <a:ahLst/>
              <a:cxnLst/>
              <a:rect l="l" t="t" r="r" b="b"/>
              <a:pathLst>
                <a:path w="1916811" h="294929">
                  <a:moveTo>
                    <a:pt x="1713611" y="0"/>
                  </a:moveTo>
                  <a:cubicBezTo>
                    <a:pt x="1825835" y="0"/>
                    <a:pt x="1916811" y="66022"/>
                    <a:pt x="1916811" y="147465"/>
                  </a:cubicBezTo>
                  <a:cubicBezTo>
                    <a:pt x="1916811" y="228907"/>
                    <a:pt x="1825835" y="294929"/>
                    <a:pt x="1713611" y="294929"/>
                  </a:cubicBezTo>
                  <a:lnTo>
                    <a:pt x="203200" y="294929"/>
                  </a:lnTo>
                  <a:cubicBezTo>
                    <a:pt x="90976" y="294929"/>
                    <a:pt x="0" y="228907"/>
                    <a:pt x="0" y="147465"/>
                  </a:cubicBezTo>
                  <a:cubicBezTo>
                    <a:pt x="0" y="6602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452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1916811" cy="256829"/>
            </a:xfrm>
            <a:prstGeom prst="rect">
              <a:avLst/>
            </a:prstGeom>
          </p:spPr>
          <p:txBody>
            <a:bodyPr lIns="47192" tIns="47192" rIns="47192" bIns="47192" rtlCol="0" anchor="ctr"/>
            <a:lstStyle/>
            <a:p>
              <a:pPr algn="ctr">
                <a:lnSpc>
                  <a:spcPts val="2043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149978" y="4545174"/>
            <a:ext cx="2775237" cy="82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4"/>
              </a:lnSpc>
            </a:pPr>
            <a:r>
              <a:rPr lang="en-US" sz="1986" spc="35" dirty="0">
                <a:solidFill>
                  <a:srgbClr val="24523C"/>
                </a:solidFill>
                <a:latin typeface="Nunito"/>
                <a:ea typeface="Nunito"/>
                <a:cs typeface="Nunito"/>
                <a:sym typeface="Nunito"/>
              </a:rPr>
              <a:t>ATTIECINĀMO IZMAKSU SUMMMA LĪDZ </a:t>
            </a:r>
            <a:r>
              <a:rPr lang="en-US" sz="1986" spc="35" dirty="0">
                <a:solidFill>
                  <a:srgbClr val="24523C"/>
                </a:solidFill>
                <a:latin typeface="Nunito Bold"/>
                <a:ea typeface="Nunito Bold"/>
                <a:cs typeface="Nunito Bold"/>
                <a:sym typeface="Nunito Bold"/>
              </a:rPr>
              <a:t>15 000 EUR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4681" y="2162958"/>
            <a:ext cx="3685882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4"/>
              </a:lnSpc>
            </a:pPr>
            <a:r>
              <a:rPr lang="lv-LV" sz="2884" dirty="0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IV</a:t>
            </a:r>
            <a:r>
              <a:rPr lang="en-US" sz="2884" dirty="0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KĀRTAS </a:t>
            </a:r>
          </a:p>
          <a:p>
            <a:pPr algn="ctr">
              <a:lnSpc>
                <a:spcPts val="2884"/>
              </a:lnSpc>
            </a:pPr>
            <a:r>
              <a:rPr lang="en-US" sz="2884" dirty="0" err="1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piešķirtais</a:t>
            </a:r>
            <a:r>
              <a:rPr lang="en-US" sz="2884" dirty="0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</a:t>
            </a:r>
            <a:r>
              <a:rPr lang="en-US" sz="2884" dirty="0" err="1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kopējais</a:t>
            </a:r>
            <a:r>
              <a:rPr lang="en-US" sz="2884" dirty="0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ELFLA </a:t>
            </a:r>
            <a:r>
              <a:rPr lang="en-US" sz="2884" dirty="0" err="1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publiskais</a:t>
            </a:r>
            <a:r>
              <a:rPr lang="en-US" sz="2884" dirty="0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</a:t>
            </a:r>
            <a:r>
              <a:rPr lang="en-US" sz="2884" dirty="0" err="1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finansējums</a:t>
            </a:r>
            <a:endParaRPr lang="en-US" sz="2884" dirty="0">
              <a:solidFill>
                <a:srgbClr val="545454"/>
              </a:solidFill>
              <a:latin typeface="Montaser Arabic Semi-Bold"/>
              <a:ea typeface="Montaser Arabic Semi-Bold"/>
              <a:cs typeface="Montaser Arabic Semi-Bold"/>
              <a:sym typeface="Montaser Arabic Semi-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577053" y="4545174"/>
            <a:ext cx="2702300" cy="85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24"/>
              </a:lnSpc>
              <a:spcBef>
                <a:spcPct val="0"/>
              </a:spcBef>
            </a:pPr>
            <a:r>
              <a:rPr lang="en-US" sz="1986" u="none" strike="noStrike" spc="35" dirty="0">
                <a:solidFill>
                  <a:srgbClr val="24523C"/>
                </a:solidFill>
                <a:latin typeface="Nunito"/>
                <a:ea typeface="Nunito"/>
                <a:cs typeface="Nunito"/>
                <a:sym typeface="Nunito"/>
              </a:rPr>
              <a:t>ATTIECINĀMO IZMAKSU SUMMMA LĪDZ </a:t>
            </a:r>
            <a:r>
              <a:rPr lang="lv-LV" sz="1986" spc="35" dirty="0">
                <a:solidFill>
                  <a:srgbClr val="24523C"/>
                </a:solidFill>
                <a:latin typeface="Nunito Bold"/>
                <a:ea typeface="Nunito"/>
                <a:cs typeface="Nunito"/>
                <a:sym typeface="Nunito Bold"/>
              </a:rPr>
              <a:t>10</a:t>
            </a:r>
            <a:r>
              <a:rPr lang="en-US" sz="1986" u="none" strike="noStrike" spc="35" dirty="0">
                <a:solidFill>
                  <a:srgbClr val="24523C"/>
                </a:solidFill>
                <a:latin typeface="Nunito Bold"/>
                <a:ea typeface="Nunito Bold"/>
                <a:cs typeface="Nunito Bold"/>
                <a:sym typeface="Nunito Bold"/>
              </a:rPr>
              <a:t>0 000 EUR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09078" y="3300714"/>
            <a:ext cx="2689077" cy="349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43"/>
              </a:lnSpc>
              <a:spcBef>
                <a:spcPct val="0"/>
              </a:spcBef>
            </a:pPr>
            <a:r>
              <a:rPr lang="en-US" sz="2643" u="none" strike="noStrike" dirty="0" err="1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Lauku</a:t>
            </a:r>
            <a:r>
              <a:rPr lang="en-US" sz="2643" u="none" strike="noStrike" dirty="0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 </a:t>
            </a:r>
            <a:r>
              <a:rPr lang="en-US" sz="2643" u="none" strike="noStrike" dirty="0" err="1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biļete</a:t>
            </a:r>
            <a:endParaRPr lang="en-US" sz="2643" u="none" strike="noStrike" dirty="0">
              <a:solidFill>
                <a:srgbClr val="545454"/>
              </a:solidFill>
              <a:latin typeface="Montaser Arabic Semi-Bold"/>
              <a:ea typeface="Montaser Arabic Semi-Bold"/>
              <a:cs typeface="Montaser Arabic Semi-Bold"/>
              <a:sym typeface="Montaser Arabic Semi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899768" y="3161357"/>
            <a:ext cx="5024974" cy="640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1"/>
              </a:lnSpc>
              <a:spcBef>
                <a:spcPct val="0"/>
              </a:spcBef>
            </a:pPr>
            <a:r>
              <a:rPr lang="en-US" sz="2591">
                <a:solidFill>
                  <a:srgbClr val="545454"/>
                </a:solidFill>
                <a:latin typeface="Montaser Arabic Semi-Bold"/>
                <a:ea typeface="Montaser Arabic Semi-Bold"/>
                <a:cs typeface="Montaser Arabic Semi-Bold"/>
                <a:sym typeface="Montaser Arabic Semi-Bold"/>
              </a:rPr>
              <a:t>Uzņēmējdarbības uzsākšana un attīstība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47774" y="4024715"/>
            <a:ext cx="2370161" cy="30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7"/>
              </a:lnSpc>
            </a:pPr>
            <a:r>
              <a:rPr lang="lv-LV" sz="2310" b="1" dirty="0">
                <a:solidFill>
                  <a:schemeClr val="bg1"/>
                </a:solidFill>
                <a:latin typeface="Nunito Bold" charset="0"/>
              </a:rPr>
              <a:t>441 981.31 </a:t>
            </a:r>
            <a:r>
              <a:rPr lang="en-US" sz="2307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EUR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18068" y="4121586"/>
            <a:ext cx="2775237" cy="37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0"/>
              </a:lnSpc>
            </a:pPr>
            <a:r>
              <a:rPr lang="lv-LV" sz="2780" b="1" dirty="0">
                <a:latin typeface="Nunito Bold" charset="0"/>
              </a:rPr>
              <a:t>85 524.98 </a:t>
            </a:r>
            <a:r>
              <a:rPr lang="en-US" sz="2780" dirty="0">
                <a:solidFill>
                  <a:srgbClr val="24523C"/>
                </a:solidFill>
                <a:latin typeface="Nunito Bold"/>
                <a:ea typeface="Nunito Bold"/>
                <a:cs typeface="Nunito Bold"/>
                <a:sym typeface="Nunito Bold"/>
              </a:rPr>
              <a:t>EUR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10199" y="4090553"/>
            <a:ext cx="3099978" cy="37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0"/>
              </a:lnSpc>
            </a:pPr>
            <a:r>
              <a:rPr lang="lv-LV" sz="2780" dirty="0">
                <a:solidFill>
                  <a:srgbClr val="24523C"/>
                </a:solidFill>
                <a:latin typeface="Nunito Bold"/>
                <a:ea typeface="Nunito Bold"/>
                <a:cs typeface="Nunito Bold"/>
                <a:sym typeface="Nunito Bold"/>
              </a:rPr>
              <a:t>249 655</a:t>
            </a:r>
            <a:r>
              <a:rPr lang="en-US" sz="2780" dirty="0">
                <a:solidFill>
                  <a:srgbClr val="24523C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  <a:r>
              <a:rPr lang="lv-LV" sz="2780" dirty="0">
                <a:solidFill>
                  <a:srgbClr val="24523C"/>
                </a:solidFill>
                <a:latin typeface="Nunito Bold"/>
                <a:ea typeface="Nunito Bold"/>
                <a:cs typeface="Nunito Bold"/>
                <a:sym typeface="Nunito Bold"/>
              </a:rPr>
              <a:t>64</a:t>
            </a:r>
            <a:r>
              <a:rPr lang="en-US" sz="2780" dirty="0">
                <a:solidFill>
                  <a:srgbClr val="24523C"/>
                </a:solidFill>
                <a:latin typeface="Nunito Bold"/>
                <a:ea typeface="Nunito Bold"/>
                <a:cs typeface="Nunito Bold"/>
                <a:sym typeface="Nunito Bold"/>
              </a:rPr>
              <a:t> EUR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24883" y="6178405"/>
            <a:ext cx="8078859" cy="1971314"/>
            <a:chOff x="0" y="0"/>
            <a:chExt cx="10771811" cy="2628419"/>
          </a:xfrm>
        </p:grpSpPr>
        <p:sp>
          <p:nvSpPr>
            <p:cNvPr id="22" name="Freeform 22"/>
            <p:cNvSpPr/>
            <p:nvPr/>
          </p:nvSpPr>
          <p:spPr>
            <a:xfrm>
              <a:off x="7244177" y="907771"/>
              <a:ext cx="1619789" cy="980709"/>
            </a:xfrm>
            <a:custGeom>
              <a:avLst/>
              <a:gdLst/>
              <a:ahLst/>
              <a:cxnLst/>
              <a:rect l="l" t="t" r="r" b="b"/>
              <a:pathLst>
                <a:path w="1619789" h="980709">
                  <a:moveTo>
                    <a:pt x="0" y="0"/>
                  </a:moveTo>
                  <a:lnTo>
                    <a:pt x="1619790" y="0"/>
                  </a:lnTo>
                  <a:lnTo>
                    <a:pt x="1619790" y="980709"/>
                  </a:lnTo>
                  <a:lnTo>
                    <a:pt x="0" y="980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137958" y="2230223"/>
              <a:ext cx="4067120" cy="398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94"/>
                </a:lnSpc>
              </a:pPr>
              <a:r>
                <a:rPr lang="en-US" sz="2194">
                  <a:solidFill>
                    <a:srgbClr val="24523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atbalstāmā intensitāte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207057" y="1044335"/>
              <a:ext cx="2046885" cy="844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02"/>
                </a:lnSpc>
              </a:pPr>
              <a:r>
                <a:rPr lang="en-US" sz="4602">
                  <a:solidFill>
                    <a:srgbClr val="24523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40% 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6200"/>
              <a:ext cx="7904309" cy="667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66"/>
                </a:lnSpc>
                <a:spcBef>
                  <a:spcPct val="0"/>
                </a:spcBef>
              </a:pPr>
              <a:r>
                <a:rPr lang="en-US" sz="3666" u="none" strike="noStrike">
                  <a:solidFill>
                    <a:srgbClr val="24523C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LAUKU BIĻETE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9113539" y="1053860"/>
              <a:ext cx="1658272" cy="822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65"/>
                </a:lnSpc>
                <a:spcBef>
                  <a:spcPct val="0"/>
                </a:spcBef>
              </a:pPr>
              <a:r>
                <a:rPr lang="en-US" sz="4565" u="none" strike="noStrike">
                  <a:solidFill>
                    <a:srgbClr val="24523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65%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686015" y="7811976"/>
            <a:ext cx="9144785" cy="2290522"/>
            <a:chOff x="0" y="9525"/>
            <a:chExt cx="11454935" cy="3054029"/>
          </a:xfrm>
        </p:grpSpPr>
        <p:sp>
          <p:nvSpPr>
            <p:cNvPr id="28" name="Freeform 28"/>
            <p:cNvSpPr/>
            <p:nvPr/>
          </p:nvSpPr>
          <p:spPr>
            <a:xfrm>
              <a:off x="8001126" y="1159172"/>
              <a:ext cx="1579981" cy="956607"/>
            </a:xfrm>
            <a:custGeom>
              <a:avLst/>
              <a:gdLst/>
              <a:ahLst/>
              <a:cxnLst/>
              <a:rect l="l" t="t" r="r" b="b"/>
              <a:pathLst>
                <a:path w="1579981" h="956606">
                  <a:moveTo>
                    <a:pt x="0" y="0"/>
                  </a:moveTo>
                  <a:lnTo>
                    <a:pt x="1579980" y="0"/>
                  </a:lnTo>
                  <a:lnTo>
                    <a:pt x="1579980" y="956607"/>
                  </a:lnTo>
                  <a:lnTo>
                    <a:pt x="0" y="956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125688" y="2666789"/>
              <a:ext cx="3967165" cy="39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0"/>
                </a:lnSpc>
              </a:pPr>
              <a:r>
                <a:rPr lang="en-US" sz="2140">
                  <a:solidFill>
                    <a:srgbClr val="24523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atbalstāmā intensitāte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167273" y="1379020"/>
              <a:ext cx="1996580" cy="821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9"/>
                </a:lnSpc>
              </a:pPr>
              <a:r>
                <a:rPr lang="en-US" sz="4489" dirty="0">
                  <a:solidFill>
                    <a:srgbClr val="24523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40% 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9525"/>
              <a:ext cx="10471872" cy="1135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18"/>
                </a:lnSpc>
              </a:pPr>
              <a:r>
                <a:rPr lang="en-US" sz="2885" spc="25">
                  <a:solidFill>
                    <a:srgbClr val="24523C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UZŅĒMĒJDARBĪBAS UZSĀKŠANA UN ATTĪSTĪBA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581108" y="1324270"/>
              <a:ext cx="1873827" cy="8054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453"/>
                </a:lnSpc>
                <a:spcBef>
                  <a:spcPct val="0"/>
                </a:spcBef>
              </a:pPr>
              <a:r>
                <a:rPr lang="en-US" sz="4453" u="none" strike="noStrike" dirty="0">
                  <a:solidFill>
                    <a:srgbClr val="24523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65</a:t>
              </a:r>
              <a:r>
                <a:rPr lang="lv-LV" sz="4453" u="none" strike="noStrike" dirty="0">
                  <a:solidFill>
                    <a:srgbClr val="24523C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%</a:t>
              </a:r>
              <a:endParaRPr lang="en-US" sz="4453" u="none" strike="noStrike" dirty="0">
                <a:solidFill>
                  <a:srgbClr val="24523C"/>
                </a:solidFill>
                <a:latin typeface="Nunito Bold"/>
                <a:ea typeface="Nunito Bold"/>
                <a:cs typeface="Nunito Bold"/>
                <a:sym typeface="Nunito Bold"/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7896181" y="1126737"/>
            <a:ext cx="5238587" cy="43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4"/>
              </a:lnSpc>
            </a:pPr>
            <a:r>
              <a:rPr lang="lv-LV" sz="3194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23.10</a:t>
            </a:r>
            <a:r>
              <a:rPr lang="en-US" sz="3194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.202</a:t>
            </a:r>
            <a:r>
              <a:rPr lang="lv-LV" sz="3194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5</a:t>
            </a:r>
            <a:r>
              <a:rPr lang="en-US" sz="3194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 – </a:t>
            </a:r>
            <a:r>
              <a:rPr lang="lv-LV" sz="3194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23.11</a:t>
            </a:r>
            <a:r>
              <a:rPr lang="en-US" sz="3194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.202</a:t>
            </a:r>
            <a:r>
              <a:rPr lang="lv-LV" sz="3194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5</a:t>
            </a:r>
            <a:r>
              <a:rPr lang="en-US" sz="3194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7B28F-5C1D-FD99-F60A-1E1DD311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5642"/>
            <a:ext cx="14706600" cy="9993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A163A0-E821-6A2D-A647-81C3DF555225}"/>
              </a:ext>
            </a:extLst>
          </p:cNvPr>
          <p:cNvSpPr txBox="1"/>
          <p:nvPr/>
        </p:nvSpPr>
        <p:spPr>
          <a:xfrm>
            <a:off x="0" y="30861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>
                <a:solidFill>
                  <a:schemeClr val="tx2"/>
                </a:solidFill>
              </a:rPr>
              <a:t>(fiziska persona – līdz projekta iesniegšanai vismaz 6 mēnešus deklarēta VRG darbības teritorijā) </a:t>
            </a:r>
            <a:r>
              <a:rPr lang="lv-LV" dirty="0">
                <a:solidFill>
                  <a:schemeClr val="tx2"/>
                </a:solidFill>
              </a:rPr>
              <a:t>vai darbojas līdz 12 mēnešiem.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685404ED-DEAD-CE49-D1B2-720EB75CEDA8}"/>
              </a:ext>
            </a:extLst>
          </p:cNvPr>
          <p:cNvCxnSpPr>
            <a:cxnSpLocks/>
          </p:cNvCxnSpPr>
          <p:nvPr/>
        </p:nvCxnSpPr>
        <p:spPr>
          <a:xfrm>
            <a:off x="3124200" y="3467100"/>
            <a:ext cx="6629400" cy="457200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1026C4-7574-38AA-13EE-990C4A05B15F}"/>
              </a:ext>
            </a:extLst>
          </p:cNvPr>
          <p:cNvSpPr txBox="1"/>
          <p:nvPr/>
        </p:nvSpPr>
        <p:spPr>
          <a:xfrm>
            <a:off x="152400" y="487124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tx2"/>
                </a:solidFill>
              </a:rPr>
              <a:t>8.4. Atbalsta pretendents nav deklarēts VRG darbības teritorijā pirms projekta iesniegšanas (0 punkti)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586A7B5A-AB62-B64B-5262-9A3AB000BC43}"/>
              </a:ext>
            </a:extLst>
          </p:cNvPr>
          <p:cNvCxnSpPr/>
          <p:nvPr/>
        </p:nvCxnSpPr>
        <p:spPr>
          <a:xfrm flipV="1">
            <a:off x="2819400" y="4686300"/>
            <a:ext cx="838200" cy="18494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62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D6FCA-6CE1-D5DA-CD87-228A4DCA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92560"/>
            <a:ext cx="15087599" cy="10101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755CFF-2F62-2BF7-7BE2-876BD8B2C54A}"/>
              </a:ext>
            </a:extLst>
          </p:cNvPr>
          <p:cNvSpPr txBox="1"/>
          <p:nvPr/>
        </p:nvSpPr>
        <p:spPr>
          <a:xfrm>
            <a:off x="228600" y="21717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>
                <a:solidFill>
                  <a:schemeClr val="tx2"/>
                </a:solidFill>
              </a:rPr>
              <a:t>(uz prezentāciju VRG padomei tiek aicināti atbalsta pretendenti, ja projekts saņem min punktu skaitu).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42AB805E-FAB1-B461-D4B1-AD26B0BBA53E}"/>
              </a:ext>
            </a:extLst>
          </p:cNvPr>
          <p:cNvCxnSpPr>
            <a:cxnSpLocks/>
          </p:cNvCxnSpPr>
          <p:nvPr/>
        </p:nvCxnSpPr>
        <p:spPr>
          <a:xfrm>
            <a:off x="2743200" y="2781300"/>
            <a:ext cx="2819400" cy="2286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080A1E7-E730-6023-6AAB-EA049EAC4D7F}"/>
              </a:ext>
            </a:extLst>
          </p:cNvPr>
          <p:cNvSpPr txBox="1"/>
          <p:nvPr/>
        </p:nvSpPr>
        <p:spPr>
          <a:xfrm>
            <a:off x="228600" y="36195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rgbClr val="FF0000"/>
                </a:solidFill>
              </a:rPr>
              <a:t>Papildus pievienojama projekta prezentācija.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265DE-C7C1-39C3-5011-74B4B9725FCA}"/>
              </a:ext>
            </a:extLst>
          </p:cNvPr>
          <p:cNvSpPr txBox="1"/>
          <p:nvPr/>
        </p:nvSpPr>
        <p:spPr>
          <a:xfrm>
            <a:off x="12192000" y="263473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FF0000"/>
                </a:solidFill>
              </a:rPr>
              <a:t>0.1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6D18C-6715-C7CA-616E-35A4BB76FA34}"/>
              </a:ext>
            </a:extLst>
          </p:cNvPr>
          <p:cNvSpPr txBox="1"/>
          <p:nvPr/>
        </p:nvSpPr>
        <p:spPr>
          <a:xfrm>
            <a:off x="12216581" y="361335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FF0000"/>
                </a:solidFill>
              </a:rPr>
              <a:t>0.1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FFAB42-222B-4FC2-F5B3-79CED5778C36}"/>
              </a:ext>
            </a:extLst>
          </p:cNvPr>
          <p:cNvCxnSpPr/>
          <p:nvPr/>
        </p:nvCxnSpPr>
        <p:spPr>
          <a:xfrm flipV="1">
            <a:off x="11887200" y="2634734"/>
            <a:ext cx="457200" cy="1371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E28145-CB01-044C-3466-0C69FB65E5BA}"/>
              </a:ext>
            </a:extLst>
          </p:cNvPr>
          <p:cNvCxnSpPr/>
          <p:nvPr/>
        </p:nvCxnSpPr>
        <p:spPr>
          <a:xfrm flipV="1">
            <a:off x="11835581" y="3711436"/>
            <a:ext cx="457200" cy="1371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EE3FED7-D298-1998-F341-7C1EE8309B15}"/>
              </a:ext>
            </a:extLst>
          </p:cNvPr>
          <p:cNvSpPr txBox="1"/>
          <p:nvPr/>
        </p:nvSpPr>
        <p:spPr>
          <a:xfrm>
            <a:off x="4187313" y="495883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tx2"/>
                </a:solidFill>
              </a:rPr>
              <a:t>23.2</a:t>
            </a:r>
            <a:endParaRPr lang="en-GB" sz="2400" b="1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3DD09B-D2C0-1992-99C5-D7B9CEC9E6B2}"/>
              </a:ext>
            </a:extLst>
          </p:cNvPr>
          <p:cNvCxnSpPr>
            <a:stCxn id="13" idx="0"/>
          </p:cNvCxnSpPr>
          <p:nvPr/>
        </p:nvCxnSpPr>
        <p:spPr>
          <a:xfrm>
            <a:off x="4606413" y="4958834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35CACD-B446-17BD-FFB5-72604285A56F}"/>
              </a:ext>
            </a:extLst>
          </p:cNvPr>
          <p:cNvCxnSpPr/>
          <p:nvPr/>
        </p:nvCxnSpPr>
        <p:spPr>
          <a:xfrm>
            <a:off x="4343400" y="4958834"/>
            <a:ext cx="457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500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DBAF2-D7E0-3791-9184-7678893DF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91261"/>
            <a:ext cx="15087600" cy="10108691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85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6446955" y="3537"/>
            <a:ext cx="2814980" cy="2649013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05794" y="9050499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5154" y="8581662"/>
            <a:ext cx="3392947" cy="1705336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31F61-5D7D-3467-5E91-EE3567B10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16957"/>
            <a:ext cx="15849599" cy="104211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517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6B415-57C8-FB89-1434-C52F8707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42900"/>
            <a:ext cx="1806542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61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FACA58-B91F-1D5C-F6CB-8CF52ABA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99" y="299245"/>
            <a:ext cx="15793431" cy="955502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7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6446955" y="3537"/>
            <a:ext cx="2814980" cy="2649013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05794" y="9050499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5154" y="8581662"/>
            <a:ext cx="3392947" cy="1705336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98E00-AA33-130F-FE15-991FADC45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244" y="492125"/>
            <a:ext cx="13833082" cy="93027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673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E8EB2-DEB8-74F6-CD06-689DCA09E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31" y="114301"/>
            <a:ext cx="15421370" cy="10139552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31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CA9E5-4F7B-25DC-9097-311DBF1E7E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90" b="16934"/>
          <a:stretch>
            <a:fillRect/>
          </a:stretch>
        </p:blipFill>
        <p:spPr>
          <a:xfrm>
            <a:off x="1456178" y="965200"/>
            <a:ext cx="15375642" cy="835659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2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A580DC-465F-5977-9838-E947D4F31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570013"/>
              </p:ext>
            </p:extLst>
          </p:nvPr>
        </p:nvGraphicFramePr>
        <p:xfrm>
          <a:off x="457200" y="647700"/>
          <a:ext cx="17602200" cy="9032012"/>
        </p:xfrm>
        <a:graphic>
          <a:graphicData uri="http://schemas.openxmlformats.org/drawingml/2006/table">
            <a:tbl>
              <a:tblPr firstRow="1" firstCol="1" bandRow="1"/>
              <a:tblGrid>
                <a:gridCol w="858682">
                  <a:extLst>
                    <a:ext uri="{9D8B030D-6E8A-4147-A177-3AD203B41FA5}">
                      <a16:colId xmlns:a16="http://schemas.microsoft.com/office/drawing/2014/main" val="1690036783"/>
                    </a:ext>
                  </a:extLst>
                </a:gridCol>
                <a:gridCol w="6645247">
                  <a:extLst>
                    <a:ext uri="{9D8B030D-6E8A-4147-A177-3AD203B41FA5}">
                      <a16:colId xmlns:a16="http://schemas.microsoft.com/office/drawing/2014/main" val="2103303885"/>
                    </a:ext>
                  </a:extLst>
                </a:gridCol>
                <a:gridCol w="1309670">
                  <a:extLst>
                    <a:ext uri="{9D8B030D-6E8A-4147-A177-3AD203B41FA5}">
                      <a16:colId xmlns:a16="http://schemas.microsoft.com/office/drawing/2014/main" val="399155713"/>
                    </a:ext>
                  </a:extLst>
                </a:gridCol>
                <a:gridCol w="8788601">
                  <a:extLst>
                    <a:ext uri="{9D8B030D-6E8A-4147-A177-3AD203B41FA5}">
                      <a16:colId xmlns:a16="http://schemas.microsoft.com/office/drawing/2014/main" val="2927957937"/>
                    </a:ext>
                  </a:extLst>
                </a:gridCol>
              </a:tblGrid>
              <a:tr h="8977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Projekta prezentācija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Vērtējums/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punkti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Projekta iesnieguma attiecīgā sadaļa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32864"/>
                  </a:ext>
                </a:extLst>
              </a:tr>
              <a:tr h="112789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10.1.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Atbalsta pretendents prezentē projekta ideju VRG padomei. 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400" b="0" i="1" u="none" strike="noStrike" kern="100">
                          <a:effectLst/>
                          <a:highlight>
                            <a:srgbClr val="00FF00"/>
                          </a:highligh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(uz prezentāciju VRG padomei tiek aicināti atbalsta pretendenti, ja projekts saņem min punktu skaitu)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sng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1600" b="0" i="0" u="none" strike="noStrike" kern="100">
                          <a:effectLst/>
                          <a:highlight>
                            <a:srgbClr val="00FF00"/>
                          </a:highligh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Atbalsta pretendenta pašnovērtējuma veidlapa (atbalsta pretendents pašnovērtējuma veidlapā norāda, vai plāno prezentēt projektu VRG padomei). </a:t>
                      </a:r>
                      <a:r>
                        <a:rPr lang="lv-LV" sz="1600" b="0" i="0" u="none" strike="noStrike" kern="100">
                          <a:effectLst/>
                          <a:highlight>
                            <a:srgbClr val="00FF00"/>
                          </a:highligh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Papildus pievienojama projekta prezentācija.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100" marR="120100" marT="60050" marB="60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332612"/>
                  </a:ext>
                </a:extLst>
              </a:tr>
              <a:tr h="37484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10.2.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Atbalsta prerendents neprezentēs projektu VRG padomei.</a:t>
                      </a:r>
                      <a:endParaRPr lang="pl-PL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839457"/>
                  </a:ext>
                </a:extLst>
              </a:tr>
              <a:tr h="42524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10.3.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Projekta iesniegumā plānots klātienes projekta atklāšanas pasākums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sng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lv-LV" sz="1600" b="0" i="0" u="none" strike="noStrike" kern="100">
                          <a:effectLst/>
                          <a:highlight>
                            <a:srgbClr val="00FF00"/>
                          </a:highligh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Atbalsta pretendenta pašnovērtējuma veidlapa (atbalsta pretendents norāda pašnovērtējuma veidlapā, vai plāno klātienes atklāšanas pasākumu).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100" marR="120100" marT="60050" marB="60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834669"/>
                  </a:ext>
                </a:extLst>
              </a:tr>
              <a:tr h="42524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10.4.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Projekta iesniegumā nav plānots klātienes projekta atklāšanas pasākums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803611"/>
                  </a:ext>
                </a:extLst>
              </a:tr>
              <a:tr h="501833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Maksimāli iespējamais punktu skaits vispārīgajos vērtēšanas kritērijos: 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100" marR="120100" marT="60050" marB="60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1" i="0" u="none" strike="noStrike" kern="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20.2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179"/>
                  </a:ext>
                </a:extLst>
              </a:tr>
              <a:tr h="805217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Minimālais punktu skaits vispārīgajos vērtēšanas kritērijos, kas projektam ir jāiegūst, lai tas būtu atbilstošs vietējās attīstības stratēģijai: 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100" marR="120100" marT="60050" marB="60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08205"/>
                  </a:ext>
                </a:extLst>
              </a:tr>
              <a:tr h="524474"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 projekts vispārīgajos vērtēšanas kritērijos saņem mazāk kā 10,00 punktus, projekts tiek  atzīts par stratēģijai neatbilstošu, tas saņem negatīvu atzinumu un projekts netiek tālāk vērtēts.</a:t>
                      </a: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100" marR="120100" marT="60050" marB="60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528490"/>
                  </a:ext>
                </a:extLst>
              </a:tr>
              <a:tr h="501833">
                <a:tc gridSpan="4"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KRITĒRIJI - ATBALSTA INTENSITĀTES NOTEIKŠANAI 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100" marR="120100" marT="60050" marB="60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736132"/>
                  </a:ext>
                </a:extLst>
              </a:tr>
              <a:tr h="8977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Sociāli mazaizsargāto grupu interešu atbalsta aktivitātes (papildus intensitāte </a:t>
                      </a:r>
                      <a:r>
                        <a:rPr lang="lv-LV" sz="16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+20%</a:t>
                      </a: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Vērtējums/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punkti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Projekta iesnieguma attiecīgā sadaļa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22499"/>
                  </a:ext>
                </a:extLst>
              </a:tr>
              <a:tr h="68669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M.1.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Projekta mērķis vērsts uz sociāli mazaizsargāto grupu interešu aktivitātēm*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B.2.5.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Obligāti iesniedzamie dokumenti: Mērķauditorijas,   vajadzību apzināšanas dokumentācija (piemēram, aptaujas, anketēšana u.tml.)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100" marR="120100" marT="60050" marB="60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203848"/>
                  </a:ext>
                </a:extLst>
              </a:tr>
              <a:tr h="68669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M.2.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Projekta mērķis nav vērsts uz sociāli mazaizsargāto grupu interešu aktivitātēm*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6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75" marR="90075" marT="125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05704"/>
                  </a:ext>
                </a:extLst>
              </a:tr>
              <a:tr h="1176522">
                <a:tc gridSpan="4"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1200" b="0" i="1" u="none" strike="noStrike" kern="1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MK noteikumi Nr.32, Noteikumi par sociāli mazaizsargāto personu grupām: 2.1. ģimenes, kuras audzina 3 un vairāk bērnus; 2.2. nepilnās ģimenes; 2.3. invalīdi; 2.4. per-as virs darbaspējas vecuma; 2.5. 15–25 gadus veci jaunieši; 2.6. per-as, kuras atbrīvotas no brīvības atņemšanas iestādēm; 2.7. ilgstošie bezdarbnieki; 2.8. bezpajumtnieki; 2.9. cilvēktirdzniecības upuri; 2.10. politiski represētās per-as; 2.11. per-as, kurām stihisku nelaimju vai dabas katastrofu dēļ ir nodarīts kaitējums, vai viņu ģimenes; 2.12. Černobiļas atomelektrostacijas avārijas seku likvidēšanas dalībnieki un viņu ģimenes, Černobiļas atomelektrostacijas avārijas dēļ cietušās per-as un viņu ģimenes; 2.13. per-as ar alkohola, narkotisko, psihotropo, toksisko vielu, azartspēļu vai datorspēļu atkarības problēmām un viņu ģimenes; 2.14. ģimenes, kuras audzina bērnu invalīdu; 2.15. bērni; 2.16. no vardarbības cietušās per-as.</a:t>
                      </a:r>
                      <a:endParaRPr lang="lv-LV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100" marR="120100" marT="60050" marB="60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199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224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5078240" y="-4442291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3" y="0"/>
                </a:lnTo>
                <a:lnTo>
                  <a:pt x="13347233" y="10847660"/>
                </a:lnTo>
                <a:lnTo>
                  <a:pt x="0" y="108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700000">
            <a:off x="13204509" y="749793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595377" y="1187119"/>
            <a:ext cx="14166691" cy="192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</a:pP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Atbalsta </a:t>
            </a:r>
            <a:r>
              <a:rPr lang="en-US" sz="272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pretendentam ir jābūt reģistrētam</a:t>
            </a: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Lauku atbalsta dienesta Klientu reģistrā. Reģistrācija veicama pirmo reizi pretendējot uz atbalstu.</a:t>
            </a:r>
          </a:p>
          <a:p>
            <a:pPr algn="just">
              <a:lnSpc>
                <a:spcPts val="3815"/>
              </a:lnSpc>
            </a:pPr>
            <a:r>
              <a:rPr lang="en-US" sz="2725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4" tooltip="https://www.lad.gov.lv/lv/ka-klut-par-lad-klientu"/>
              </a:rPr>
              <a:t>Aizņem līdz pat vienai dienai!</a:t>
            </a: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lvl="0" indent="0" algn="just">
              <a:lnSpc>
                <a:spcPts val="3815"/>
              </a:lnSpc>
              <a:spcBef>
                <a:spcPct val="0"/>
              </a:spcBef>
            </a:pPr>
            <a:endParaRPr lang="en-US" sz="272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33676" y="8603522"/>
            <a:ext cx="9988653" cy="1049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2"/>
              </a:lnSpc>
              <a:spcBef>
                <a:spcPct val="0"/>
              </a:spcBef>
            </a:pPr>
            <a:r>
              <a:rPr lang="en-US" sz="298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Kā</a:t>
            </a:r>
            <a:r>
              <a:rPr lang="en-US" sz="298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8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kļūt</a:t>
            </a:r>
            <a:r>
              <a:rPr lang="en-US" sz="298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par LAD </a:t>
            </a:r>
            <a:r>
              <a:rPr lang="en-US" sz="298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klientu</a:t>
            </a:r>
            <a:r>
              <a:rPr lang="en-US" sz="298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4182"/>
              </a:lnSpc>
              <a:spcBef>
                <a:spcPct val="0"/>
              </a:spcBef>
            </a:pPr>
            <a:r>
              <a:rPr lang="en-US" sz="298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4"/>
              </a:rPr>
              <a:t>https://www.lad.gov.lv/lv/ka-klut-par-lad-klientu</a:t>
            </a:r>
            <a:r>
              <a:rPr lang="lv-LV" sz="298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endParaRPr lang="en-US" sz="298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196BE6-5FAA-1E57-2997-78770BA59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628900"/>
            <a:ext cx="9753600" cy="554384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298385D-98B4-60FD-029C-513546E01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00212"/>
              </p:ext>
            </p:extLst>
          </p:nvPr>
        </p:nvGraphicFramePr>
        <p:xfrm>
          <a:off x="965200" y="1707876"/>
          <a:ext cx="16357601" cy="6871250"/>
        </p:xfrm>
        <a:graphic>
          <a:graphicData uri="http://schemas.openxmlformats.org/drawingml/2006/table">
            <a:tbl>
              <a:tblPr firstRow="1" firstCol="1" bandRow="1"/>
              <a:tblGrid>
                <a:gridCol w="1928302">
                  <a:extLst>
                    <a:ext uri="{9D8B030D-6E8A-4147-A177-3AD203B41FA5}">
                      <a16:colId xmlns:a16="http://schemas.microsoft.com/office/drawing/2014/main" val="1427697220"/>
                    </a:ext>
                  </a:extLst>
                </a:gridCol>
                <a:gridCol w="7061404">
                  <a:extLst>
                    <a:ext uri="{9D8B030D-6E8A-4147-A177-3AD203B41FA5}">
                      <a16:colId xmlns:a16="http://schemas.microsoft.com/office/drawing/2014/main" val="1999440452"/>
                    </a:ext>
                  </a:extLst>
                </a:gridCol>
                <a:gridCol w="1097686">
                  <a:extLst>
                    <a:ext uri="{9D8B030D-6E8A-4147-A177-3AD203B41FA5}">
                      <a16:colId xmlns:a16="http://schemas.microsoft.com/office/drawing/2014/main" val="952012214"/>
                    </a:ext>
                  </a:extLst>
                </a:gridCol>
                <a:gridCol w="741897">
                  <a:extLst>
                    <a:ext uri="{9D8B030D-6E8A-4147-A177-3AD203B41FA5}">
                      <a16:colId xmlns:a16="http://schemas.microsoft.com/office/drawing/2014/main" val="3431582502"/>
                    </a:ext>
                  </a:extLst>
                </a:gridCol>
                <a:gridCol w="5528312">
                  <a:extLst>
                    <a:ext uri="{9D8B030D-6E8A-4147-A177-3AD203B41FA5}">
                      <a16:colId xmlns:a16="http://schemas.microsoft.com/office/drawing/2014/main" val="4166939715"/>
                    </a:ext>
                  </a:extLst>
                </a:gridCol>
              </a:tblGrid>
              <a:tr h="1205109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304" marR="141304" marT="196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Stratēģiskais projekts*. Jauniešu centra izveide (papildus intensitāte +</a:t>
                      </a:r>
                      <a:r>
                        <a:rPr lang="lv-LV" sz="25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10%</a:t>
                      </a:r>
                      <a:r>
                        <a:rPr lang="lv-LV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304" marR="141304" marT="196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Vērtējums/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punkti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v-LV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Projekta iesnieguma attiecīgā sadaļa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304" marR="141304" marT="196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04298"/>
                  </a:ext>
                </a:extLst>
              </a:tr>
              <a:tr h="873463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5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J.1.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304" marR="141304" marT="196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Projekta mērķis paredz Jauniešu centra izveidi VRG teritorijā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304" marR="141304" marT="19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5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5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5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B.1., B.2.</a:t>
                      </a:r>
                      <a:endParaRPr lang="en-US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130808"/>
                  </a:ext>
                </a:extLst>
              </a:tr>
              <a:tr h="873463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5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J.2.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304" marR="141304" marT="196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5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Projekts mērķis neparedz Jauniešu centra izveidi VRG teritorijā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304" marR="141304" marT="196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500" b="0" i="0" u="none" strike="noStrike" kern="1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096013"/>
                  </a:ext>
                </a:extLst>
              </a:tr>
              <a:tr h="566419">
                <a:tc gridSpan="5"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100" b="0" i="0" u="none" strike="noStrike" kern="10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Pamata likme 70%</a:t>
                      </a:r>
                      <a:endParaRPr lang="en-US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738392"/>
                  </a:ext>
                </a:extLst>
              </a:tr>
              <a:tr h="1722162">
                <a:tc gridSpan="3"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300" b="1" i="1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Lai projektu atzītu par SVVA stratēģija atbilstošu, tam jāiegūst šāds minimālais punktu skaits VISPĀRĪGAJOS KRITĒRIJOS, kas nepieciešami, lai saņemtu 70% atbalsta intensitāti.  Papildus atbalsta intensitāti, var saņemt, ja izpildās kāds no kritērijiem M vai J</a:t>
                      </a:r>
                      <a:endParaRPr lang="lv-LV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300" b="1" i="1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679636"/>
                  </a:ext>
                </a:extLst>
              </a:tr>
              <a:tr h="600435">
                <a:tc gridSpan="3"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300" b="1" i="1" u="none" strike="noStrike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Punktu skaits VISPĀRĪGAJOS KRITĒRIJOS </a:t>
                      </a:r>
                      <a:endParaRPr lang="en-US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300" b="1" i="1" u="none" strike="noStrike" kern="10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20.2</a:t>
                      </a:r>
                      <a:endParaRPr lang="en-US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653201"/>
                  </a:ext>
                </a:extLst>
              </a:tr>
              <a:tr h="1030199">
                <a:tc gridSpan="5"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v-LV" sz="2300" b="0" i="1" u="none" strike="noStrike" kern="1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 vairāki projektu ieguvuši vienādu punktu skaitu, priekšroku dod projektam, kuram projektā ir zemāks atbalsta izmaksu apjoms uz 1 labuma guvēju (atbalsta finansējums / labuma guvēju skaitu).</a:t>
                      </a:r>
                      <a:endParaRPr lang="lv-LV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407" marR="188407" marT="94203" marB="942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360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218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-6972300"/>
            <a:ext cx="25704255" cy="16911659"/>
            <a:chOff x="0" y="0"/>
            <a:chExt cx="34272340" cy="22548878"/>
          </a:xfrm>
        </p:grpSpPr>
        <p:sp>
          <p:nvSpPr>
            <p:cNvPr id="3" name="Freeform 3"/>
            <p:cNvSpPr/>
            <p:nvPr/>
          </p:nvSpPr>
          <p:spPr>
            <a:xfrm>
              <a:off x="16476030" y="8085332"/>
              <a:ext cx="17796310" cy="14463546"/>
            </a:xfrm>
            <a:custGeom>
              <a:avLst/>
              <a:gdLst/>
              <a:ahLst/>
              <a:cxnLst/>
              <a:rect l="l" t="t" r="r" b="b"/>
              <a:pathLst>
                <a:path w="17796310" h="14463546">
                  <a:moveTo>
                    <a:pt x="0" y="0"/>
                  </a:moveTo>
                  <a:lnTo>
                    <a:pt x="17796310" y="0"/>
                  </a:lnTo>
                  <a:lnTo>
                    <a:pt x="17796310" y="14463546"/>
                  </a:lnTo>
                  <a:lnTo>
                    <a:pt x="0" y="14463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0" y="0"/>
              <a:ext cx="17796310" cy="14463546"/>
            </a:xfrm>
            <a:custGeom>
              <a:avLst/>
              <a:gdLst/>
              <a:ahLst/>
              <a:cxnLst/>
              <a:rect l="l" t="t" r="r" b="b"/>
              <a:pathLst>
                <a:path w="17796310" h="14463546">
                  <a:moveTo>
                    <a:pt x="0" y="14463546"/>
                  </a:moveTo>
                  <a:lnTo>
                    <a:pt x="17796310" y="14463546"/>
                  </a:lnTo>
                  <a:lnTo>
                    <a:pt x="17796310" y="0"/>
                  </a:lnTo>
                  <a:lnTo>
                    <a:pt x="0" y="0"/>
                  </a:lnTo>
                  <a:lnTo>
                    <a:pt x="0" y="14463546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500" y="2333810"/>
            <a:ext cx="14020305" cy="99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84"/>
              </a:lnSpc>
            </a:pPr>
            <a:r>
              <a:rPr lang="en-US" sz="556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PALDIES!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30000" y="8232931"/>
            <a:ext cx="6201504" cy="38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</a:pPr>
            <a:r>
              <a:rPr lang="lv-LV" sz="2266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Agnese Bērziņa</a:t>
            </a:r>
            <a:endParaRPr lang="en-US" sz="2266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948253" y="8776861"/>
            <a:ext cx="6201504" cy="38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27216004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30000" y="9429870"/>
            <a:ext cx="6201504" cy="40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ropazisalaspils@gmail.com</a:t>
            </a:r>
          </a:p>
        </p:txBody>
      </p:sp>
      <p:pic>
        <p:nvPicPr>
          <p:cNvPr id="10" name="Picture 9" descr="A logo of a tree with a couple of people swinging&#10;&#10;AI-generated content may be incorrect.">
            <a:extLst>
              <a:ext uri="{FF2B5EF4-FFF2-40B4-BE49-F238E27FC236}">
                <a16:creationId xmlns:a16="http://schemas.microsoft.com/office/drawing/2014/main" id="{BFB2949A-AA23-123D-BF1C-0DFA77C29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82" y="2206207"/>
            <a:ext cx="10490923" cy="50985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Klienta pašreģistrācija EPS">
            <a:hlinkClick r:id="" action="ppaction://media"/>
            <a:extLst>
              <a:ext uri="{FF2B5EF4-FFF2-40B4-BE49-F238E27FC236}">
                <a16:creationId xmlns:a16="http://schemas.microsoft.com/office/drawing/2014/main" id="{A9D4ED82-25EA-106F-E79C-E2DD0F1794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49293" y="965200"/>
            <a:ext cx="14989413" cy="835659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6101" y="1028700"/>
            <a:ext cx="6184483" cy="3410580"/>
          </a:xfrm>
          <a:custGeom>
            <a:avLst/>
            <a:gdLst/>
            <a:ahLst/>
            <a:cxnLst/>
            <a:rect l="l" t="t" r="r" b="b"/>
            <a:pathLst>
              <a:path w="6184483" h="3410580">
                <a:moveTo>
                  <a:pt x="0" y="0"/>
                </a:moveTo>
                <a:lnTo>
                  <a:pt x="6184482" y="0"/>
                </a:lnTo>
                <a:lnTo>
                  <a:pt x="6184482" y="3410580"/>
                </a:lnTo>
                <a:lnTo>
                  <a:pt x="0" y="3410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0" t="-26860" r="-31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700000">
            <a:off x="-4037170" y="-2894013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3" y="0"/>
                </a:lnTo>
                <a:lnTo>
                  <a:pt x="13347233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877581" y="5581144"/>
            <a:ext cx="918364" cy="857522"/>
          </a:xfrm>
          <a:custGeom>
            <a:avLst/>
            <a:gdLst/>
            <a:ahLst/>
            <a:cxnLst/>
            <a:rect l="l" t="t" r="r" b="b"/>
            <a:pathLst>
              <a:path w="918364" h="857522">
                <a:moveTo>
                  <a:pt x="0" y="0"/>
                </a:moveTo>
                <a:lnTo>
                  <a:pt x="918364" y="0"/>
                </a:lnTo>
                <a:lnTo>
                  <a:pt x="918364" y="857522"/>
                </a:lnTo>
                <a:lnTo>
                  <a:pt x="0" y="8575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028700" y="1671802"/>
            <a:ext cx="744878" cy="74487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274000" y="1821194"/>
            <a:ext cx="308410" cy="446093"/>
          </a:xfrm>
          <a:custGeom>
            <a:avLst/>
            <a:gdLst/>
            <a:ahLst/>
            <a:cxnLst/>
            <a:rect l="l" t="t" r="r" b="b"/>
            <a:pathLst>
              <a:path w="308410" h="446093">
                <a:moveTo>
                  <a:pt x="0" y="0"/>
                </a:moveTo>
                <a:lnTo>
                  <a:pt x="308410" y="0"/>
                </a:lnTo>
                <a:lnTo>
                  <a:pt x="308410" y="446093"/>
                </a:lnTo>
                <a:lnTo>
                  <a:pt x="0" y="4460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055766" y="4836266"/>
            <a:ext cx="744878" cy="74487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65343" y="5012285"/>
            <a:ext cx="271592" cy="392839"/>
          </a:xfrm>
          <a:custGeom>
            <a:avLst/>
            <a:gdLst/>
            <a:ahLst/>
            <a:cxnLst/>
            <a:rect l="l" t="t" r="r" b="b"/>
            <a:pathLst>
              <a:path w="271592" h="392839">
                <a:moveTo>
                  <a:pt x="0" y="0"/>
                </a:moveTo>
                <a:lnTo>
                  <a:pt x="271592" y="0"/>
                </a:lnTo>
                <a:lnTo>
                  <a:pt x="271592" y="392839"/>
                </a:lnTo>
                <a:lnTo>
                  <a:pt x="0" y="3928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044536" y="2652544"/>
            <a:ext cx="744878" cy="74487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74000" y="2802979"/>
            <a:ext cx="308410" cy="446093"/>
          </a:xfrm>
          <a:custGeom>
            <a:avLst/>
            <a:gdLst/>
            <a:ahLst/>
            <a:cxnLst/>
            <a:rect l="l" t="t" r="r" b="b"/>
            <a:pathLst>
              <a:path w="308410" h="446093">
                <a:moveTo>
                  <a:pt x="0" y="0"/>
                </a:moveTo>
                <a:lnTo>
                  <a:pt x="308410" y="0"/>
                </a:lnTo>
                <a:lnTo>
                  <a:pt x="308410" y="446093"/>
                </a:lnTo>
                <a:lnTo>
                  <a:pt x="0" y="4460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5646370" y="8940467"/>
            <a:ext cx="388970" cy="527417"/>
          </a:xfrm>
          <a:custGeom>
            <a:avLst/>
            <a:gdLst/>
            <a:ahLst/>
            <a:cxnLst/>
            <a:rect l="l" t="t" r="r" b="b"/>
            <a:pathLst>
              <a:path w="388970" h="527417">
                <a:moveTo>
                  <a:pt x="0" y="0"/>
                </a:moveTo>
                <a:lnTo>
                  <a:pt x="388970" y="0"/>
                </a:lnTo>
                <a:lnTo>
                  <a:pt x="388970" y="527417"/>
                </a:lnTo>
                <a:lnTo>
                  <a:pt x="0" y="527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2087403" y="4624997"/>
            <a:ext cx="9986425" cy="1031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23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Atbalsta</a:t>
            </a:r>
            <a:r>
              <a:rPr lang="en-US" sz="223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intensitāte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kopējās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attiecināmo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izmaksu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summas</a:t>
            </a:r>
            <a:r>
              <a:rPr lang="en-US" sz="223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ir</a:t>
            </a:r>
            <a:r>
              <a:rPr lang="en-US" sz="223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40 % , bet </a:t>
            </a:r>
            <a:r>
              <a:rPr lang="en-US" sz="223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atbilstoši</a:t>
            </a:r>
            <a:r>
              <a:rPr lang="en-US" sz="223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SVVA var </a:t>
            </a:r>
            <a:r>
              <a:rPr lang="en-US" sz="223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tikt</a:t>
            </a:r>
            <a:r>
              <a:rPr lang="en-US" sz="223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paaugstināta</a:t>
            </a:r>
            <a:r>
              <a:rPr lang="en-US" sz="223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līdz</a:t>
            </a:r>
            <a:r>
              <a:rPr lang="en-US" sz="223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65% , </a:t>
            </a:r>
            <a:r>
              <a:rPr lang="en-US" sz="223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šādos</a:t>
            </a:r>
            <a:r>
              <a:rPr lang="en-US" sz="223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gadījumos</a:t>
            </a:r>
            <a:r>
              <a:rPr lang="en-US" sz="223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72972" y="914400"/>
            <a:ext cx="7018762" cy="65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39"/>
              </a:lnSpc>
            </a:pPr>
            <a:r>
              <a:rPr lang="en-US" sz="388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lv-LV" sz="388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RĪCĪBA </a:t>
            </a:r>
            <a:r>
              <a:rPr lang="en-US" sz="388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“LAUKU BIĻETE”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28807" y="1775897"/>
            <a:ext cx="8643469" cy="536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15"/>
              </a:lnSpc>
            </a:pPr>
            <a:r>
              <a:rPr lang="en-US" sz="235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5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attiecināmo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5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izmaksu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summa </a:t>
            </a:r>
            <a:r>
              <a:rPr lang="en-US" sz="235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līdz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15 000</a:t>
            </a:r>
            <a:r>
              <a:rPr lang="lv-LV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EUR.</a:t>
            </a:r>
            <a:endParaRPr lang="en-US" sz="2357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240300" y="5700390"/>
            <a:ext cx="12197694" cy="2810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5297" lvl="2" indent="-321766" algn="l">
              <a:lnSpc>
                <a:spcPts val="3733"/>
              </a:lnSpc>
              <a:buFont typeface="Arial"/>
              <a:buChar char="⚬"/>
            </a:pP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īstenots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īpaši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atbalstāmā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nozarē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sociālā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uzņēmējdarbība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+25%; </a:t>
            </a:r>
          </a:p>
          <a:p>
            <a:pPr marL="965297" lvl="2" indent="-321766" algn="l">
              <a:lnSpc>
                <a:spcPts val="3733"/>
              </a:lnSpc>
              <a:buFont typeface="Arial"/>
              <a:buChar char="⚬"/>
            </a:pP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īstenots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īpaši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atbalstāmā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nozarē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veselības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aprūpe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+25%; </a:t>
            </a:r>
          </a:p>
          <a:p>
            <a:pPr marL="965297" lvl="2" indent="-321766" algn="l">
              <a:lnSpc>
                <a:spcPts val="3733"/>
              </a:lnSpc>
              <a:buFont typeface="Arial"/>
              <a:buChar char="⚬"/>
            </a:pP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Inovatīvas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aktivitātes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+15%;</a:t>
            </a:r>
          </a:p>
          <a:p>
            <a:pPr marL="965297" lvl="2" indent="-321766" algn="l">
              <a:lnSpc>
                <a:spcPts val="3733"/>
              </a:lnSpc>
              <a:buFont typeface="Arial"/>
              <a:buChar char="⚬"/>
            </a:pP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Aprites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ekonomikas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risinājumi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+10%;</a:t>
            </a:r>
          </a:p>
          <a:p>
            <a:pPr marL="965297" lvl="2" indent="-321766" algn="l">
              <a:lnSpc>
                <a:spcPts val="3733"/>
              </a:lnSpc>
              <a:buFont typeface="Arial"/>
              <a:buChar char="⚬"/>
            </a:pP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Eksportspējīgi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produkti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pakalpojumi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20% (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pirms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projekta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iesniegšanas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sākuši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3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eksportu</a:t>
            </a:r>
            <a:r>
              <a:rPr lang="en-US" sz="223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7403" y="2636128"/>
            <a:ext cx="8643469" cy="72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35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</a:t>
            </a:r>
            <a:r>
              <a:rPr lang="lv-LV" sz="235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</a:t>
            </a:r>
            <a:r>
              <a:rPr lang="en-US" sz="235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ekta</a:t>
            </a:r>
            <a:r>
              <a:rPr lang="en-US" sz="235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5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īstenošanas</a:t>
            </a:r>
            <a:r>
              <a:rPr lang="en-US" sz="235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5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teritorija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35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Ropažu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5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novads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35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Salaspils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lv-LV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pagasts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357" dirty="0" err="1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izņemot</a:t>
            </a:r>
            <a:r>
              <a:rPr lang="en-US" sz="2357" dirty="0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57" dirty="0" err="1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Salaspils</a:t>
            </a:r>
            <a:r>
              <a:rPr lang="en-US" sz="2357" dirty="0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57" dirty="0" err="1">
                <a:solidFill>
                  <a:srgbClr val="FF0000"/>
                </a:solidFill>
                <a:latin typeface="Poppins Bold"/>
                <a:ea typeface="Poppins Bold"/>
                <a:cs typeface="Poppins Bold"/>
                <a:sym typeface="Poppins Bold"/>
              </a:rPr>
              <a:t>pilsētu</a:t>
            </a:r>
            <a:r>
              <a:rPr lang="en-US" sz="235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50541" y="9035753"/>
            <a:ext cx="10454797" cy="33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3"/>
              </a:lnSpc>
            </a:pPr>
            <a:r>
              <a:rPr lang="en-US" sz="166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Ja izpildās vairāki kritērijo vienlaikus, tad sumējoties, intesitātes palielinājums nepārsniedz 65%</a:t>
            </a: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9E2661FD-A504-6690-5C2D-B331A9520AB5}"/>
              </a:ext>
            </a:extLst>
          </p:cNvPr>
          <p:cNvGrpSpPr/>
          <p:nvPr/>
        </p:nvGrpSpPr>
        <p:grpSpPr>
          <a:xfrm>
            <a:off x="1028700" y="3630940"/>
            <a:ext cx="744878" cy="744878"/>
            <a:chOff x="-95734" y="-262976"/>
            <a:chExt cx="6350000" cy="6350000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9137FF64-66A3-1984-2AFF-780108492758}"/>
                </a:ext>
              </a:extLst>
            </p:cNvPr>
            <p:cNvSpPr/>
            <p:nvPr/>
          </p:nvSpPr>
          <p:spPr>
            <a:xfrm>
              <a:off x="-95734" y="-262976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3536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Freeform 13">
            <a:extLst>
              <a:ext uri="{FF2B5EF4-FFF2-40B4-BE49-F238E27FC236}">
                <a16:creationId xmlns:a16="http://schemas.microsoft.com/office/drawing/2014/main" id="{E7A2356C-68C2-741B-14AF-D13504E65CBA}"/>
              </a:ext>
            </a:extLst>
          </p:cNvPr>
          <p:cNvSpPr/>
          <p:nvPr/>
        </p:nvSpPr>
        <p:spPr>
          <a:xfrm>
            <a:off x="1274000" y="3780332"/>
            <a:ext cx="308410" cy="446093"/>
          </a:xfrm>
          <a:custGeom>
            <a:avLst/>
            <a:gdLst/>
            <a:ahLst/>
            <a:cxnLst/>
            <a:rect l="l" t="t" r="r" b="b"/>
            <a:pathLst>
              <a:path w="308410" h="446093">
                <a:moveTo>
                  <a:pt x="0" y="0"/>
                </a:moveTo>
                <a:lnTo>
                  <a:pt x="308410" y="0"/>
                </a:lnTo>
                <a:lnTo>
                  <a:pt x="308410" y="446093"/>
                </a:lnTo>
                <a:lnTo>
                  <a:pt x="0" y="4460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277A7B-7B53-EB84-EE4B-1A17135DEACD}"/>
              </a:ext>
            </a:extLst>
          </p:cNvPr>
          <p:cNvSpPr txBox="1"/>
          <p:nvPr/>
        </p:nvSpPr>
        <p:spPr>
          <a:xfrm>
            <a:off x="2042324" y="3569979"/>
            <a:ext cx="898286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350" b="0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Atbalstu var saņemt </a:t>
            </a:r>
            <a:r>
              <a:rPr lang="lv-LV" sz="2350" b="1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lietotu</a:t>
            </a:r>
            <a:r>
              <a:rPr lang="lv-LV" sz="2350" b="0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pamatlīdzekļu un iekārtu, kas </a:t>
            </a:r>
            <a:r>
              <a:rPr lang="lv-LV" sz="2350" b="1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nav vecāka </a:t>
            </a:r>
            <a:r>
              <a:rPr lang="lv-LV" sz="2350" b="0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par </a:t>
            </a:r>
            <a:r>
              <a:rPr lang="lv-LV" sz="2350" b="1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5 gadiem </a:t>
            </a:r>
            <a:r>
              <a:rPr lang="lv-LV" sz="2350" b="0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(jābūt pierādāmiem) iegādei.</a:t>
            </a:r>
            <a:endParaRPr lang="en-GB" sz="23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9C1A2A-FB0B-523D-36F6-99850F72C844}"/>
              </a:ext>
            </a:extLst>
          </p:cNvPr>
          <p:cNvSpPr/>
          <p:nvPr/>
        </p:nvSpPr>
        <p:spPr>
          <a:xfrm>
            <a:off x="680756" y="5892230"/>
            <a:ext cx="4082419" cy="37281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2000" dirty="0"/>
              <a:t>Iesniedzējs – juridiska vai fiziska persona, kura ir reģistrēta vai pārņemta ne agrāk kā </a:t>
            </a:r>
            <a:r>
              <a:rPr lang="lv-LV" sz="2000" b="1" dirty="0"/>
              <a:t>18 mēn </a:t>
            </a:r>
            <a:r>
              <a:rPr lang="lv-LV" sz="2000" dirty="0"/>
              <a:t>pirms projekta iesnieguma iesniegšanas vai plāno uzsākt saimniecisko darbību.</a:t>
            </a:r>
          </a:p>
          <a:p>
            <a:pPr algn="ctr"/>
            <a:endParaRPr lang="lv-LV" sz="2000" dirty="0"/>
          </a:p>
          <a:p>
            <a:pPr algn="ctr"/>
            <a:r>
              <a:rPr lang="lv-LV" sz="2000" dirty="0"/>
              <a:t>Iespējams avanss 80%!</a:t>
            </a:r>
            <a:endParaRPr lang="en-GB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D750F-6C6F-FA6C-5EC5-EF0F9D7A5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3691D3-B6BA-09DA-4413-17617252C7B7}"/>
              </a:ext>
            </a:extLst>
          </p:cNvPr>
          <p:cNvSpPr txBox="1"/>
          <p:nvPr/>
        </p:nvSpPr>
        <p:spPr>
          <a:xfrm>
            <a:off x="2223541" y="711550"/>
            <a:ext cx="9144000" cy="814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5529"/>
              </a:lnSpc>
            </a:pPr>
            <a:r>
              <a:rPr lang="lv-LV" sz="537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SASNIEDZAMIE RĀDĪTĀJI</a:t>
            </a:r>
            <a:endParaRPr lang="en-US" sz="537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97D49F6-C321-9AD3-A366-773F3A83F630}"/>
              </a:ext>
            </a:extLst>
          </p:cNvPr>
          <p:cNvSpPr/>
          <p:nvPr/>
        </p:nvSpPr>
        <p:spPr>
          <a:xfrm rot="2700000">
            <a:off x="-7568230" y="-4756344"/>
            <a:ext cx="13347232" cy="10847660"/>
          </a:xfrm>
          <a:custGeom>
            <a:avLst/>
            <a:gdLst/>
            <a:ahLst/>
            <a:cxnLst/>
            <a:rect l="l" t="t" r="r" b="b"/>
            <a:pathLst>
              <a:path w="13347232" h="10847660">
                <a:moveTo>
                  <a:pt x="0" y="0"/>
                </a:moveTo>
                <a:lnTo>
                  <a:pt x="13347232" y="0"/>
                </a:lnTo>
                <a:lnTo>
                  <a:pt x="13347232" y="10847659"/>
                </a:lnTo>
                <a:lnTo>
                  <a:pt x="0" y="1084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26" name="Picture 2" descr="Right Targets For Your Business ...">
            <a:extLst>
              <a:ext uri="{FF2B5EF4-FFF2-40B4-BE49-F238E27FC236}">
                <a16:creationId xmlns:a16="http://schemas.microsoft.com/office/drawing/2014/main" id="{46ADCA06-38E8-8C67-CA3D-7C8E7332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667487"/>
            <a:ext cx="4962525" cy="297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66BC2-3C3C-D3D0-EDD9-0DA614290BF2}"/>
              </a:ext>
            </a:extLst>
          </p:cNvPr>
          <p:cNvSpPr txBox="1"/>
          <p:nvPr/>
        </p:nvSpPr>
        <p:spPr>
          <a:xfrm>
            <a:off x="1275837" y="6851739"/>
            <a:ext cx="1645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Gala maksājuma pieprasījumu LAD EPS sniedz tikai tad, kad projekta darbība ir pabeigta, izpildīti nosacījumi atbalsta saņemšanai un to var pierādīt ar pamatojošiem dokumentiem</a:t>
            </a:r>
            <a:endParaRPr lang="en-GB" sz="2800" dirty="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46EF6-3E00-3C44-9789-CDBAC8F10405}"/>
              </a:ext>
            </a:extLst>
          </p:cNvPr>
          <p:cNvSpPr txBox="1"/>
          <p:nvPr/>
        </p:nvSpPr>
        <p:spPr>
          <a:xfrm>
            <a:off x="1447800" y="3979446"/>
            <a:ext cx="1173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palielina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neto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apgrozījumu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darījumdarbības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plānā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noteiktā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apmērā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(% no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attiecin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izmaksām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) </a:t>
            </a:r>
            <a:endParaRPr lang="lv-LV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sasniedz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citus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saimnieciskās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darbības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rādītājus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, kas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saistīti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ar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konkurētspēju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vai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produktivitāti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rādītāji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ir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pārbaudāmi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vērtība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800" dirty="0" err="1">
                <a:latin typeface="Poppins" panose="00000500000000000000" pitchFamily="2" charset="0"/>
                <a:cs typeface="Poppins" panose="00000500000000000000" pitchFamily="2" charset="0"/>
              </a:rPr>
              <a:t>auditējama</a:t>
            </a:r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lv-LV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10CC0-B94A-D7C9-B63B-6CDEBC3008F0}"/>
              </a:ext>
            </a:extLst>
          </p:cNvPr>
          <p:cNvSpPr txBox="1"/>
          <p:nvPr/>
        </p:nvSpPr>
        <p:spPr>
          <a:xfrm>
            <a:off x="1321633" y="8238096"/>
            <a:ext cx="1601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Grozījumus darījumdarbības plānā saskaņo ar LAD.</a:t>
            </a:r>
            <a:endParaRPr lang="en-GB" sz="28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4F214-3245-B2C8-5320-64037ABD50E4}"/>
              </a:ext>
            </a:extLst>
          </p:cNvPr>
          <p:cNvSpPr txBox="1"/>
          <p:nvPr/>
        </p:nvSpPr>
        <p:spPr>
          <a:xfrm>
            <a:off x="1447800" y="1968927"/>
            <a:ext cx="110227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>
                <a:latin typeface="Poppins" panose="00000500000000000000" pitchFamily="2" charset="0"/>
                <a:cs typeface="Poppins" panose="00000500000000000000" pitchFamily="2" charset="0"/>
              </a:rPr>
              <a:t>Darbības rezultāts - īstenots uzņēmējdarbības uzsākšanas projekts saskaņā ar darījumdarbības plānu, t.i. veiktas plānotās iegādes un ir radīts produkts vai pakalpojums.</a:t>
            </a:r>
            <a:endParaRPr lang="en-GB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96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8DDCF2-4F9F-A81A-6E7D-1EFF07500658}"/>
              </a:ext>
            </a:extLst>
          </p:cNvPr>
          <p:cNvSpPr txBox="1"/>
          <p:nvPr/>
        </p:nvSpPr>
        <p:spPr>
          <a:xfrm>
            <a:off x="1447800" y="72390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3600">
                <a:latin typeface="Poppins Bold" panose="00000800000000000000" charset="0"/>
                <a:cs typeface="Poppins Bold" panose="00000800000000000000" charset="0"/>
              </a:rPr>
              <a:t>LAUKU BIĻETE – ATBALSTA IZMAKSAS KĀRTĪBA </a:t>
            </a:r>
            <a:endParaRPr lang="en-GB" sz="3600" dirty="0">
              <a:latin typeface="Poppins Bold" panose="00000800000000000000" charset="0"/>
              <a:cs typeface="Poppins Bold" panose="00000800000000000000" charset="0"/>
            </a:endParaRPr>
          </a:p>
        </p:txBody>
      </p:sp>
      <p:pic>
        <p:nvPicPr>
          <p:cNvPr id="2050" name="Picture 2" descr="Bezmaksas foto: klēts, lauku, zirgi ...">
            <a:extLst>
              <a:ext uri="{FF2B5EF4-FFF2-40B4-BE49-F238E27FC236}">
                <a16:creationId xmlns:a16="http://schemas.microsoft.com/office/drawing/2014/main" id="{AA155248-D0B0-618B-F0CB-D7E0C3103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982" y="331097"/>
            <a:ext cx="6223729" cy="41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D792D-3E3A-C3A4-EBCB-259CAC4390A4}"/>
              </a:ext>
            </a:extLst>
          </p:cNvPr>
          <p:cNvSpPr txBox="1"/>
          <p:nvPr/>
        </p:nvSpPr>
        <p:spPr>
          <a:xfrm>
            <a:off x="609600" y="2705100"/>
            <a:ext cx="1082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>
                <a:latin typeface="Poppins" panose="00000500000000000000" pitchFamily="2" charset="0"/>
                <a:cs typeface="Poppins" panose="00000500000000000000" pitchFamily="2" charset="0"/>
              </a:rPr>
              <a:t>Kad stājies spēkā LAD lēmums par budžeta projekta iesnieguma apstiprināšanu, atbalsta pretendents saņem 80 % no ELFLA atbalsta; </a:t>
            </a:r>
          </a:p>
          <a:p>
            <a:endParaRPr lang="lv-LV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lv-LV" sz="2400">
                <a:latin typeface="Poppins" panose="00000500000000000000" pitchFamily="2" charset="0"/>
                <a:cs typeface="Poppins" panose="00000500000000000000" pitchFamily="2" charset="0"/>
              </a:rPr>
              <a:t>Gala maksājumu 20 % no ELFLA atbalsta pretendents saņem pēc pilnīgas darījumdarbības plāna īstenošanas un sasniegto mērķu izvērtējuma.</a:t>
            </a: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0FD1B9-2441-3892-EE7C-D564C3D0B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013424"/>
            <a:ext cx="14808633" cy="36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71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3955</Words>
  <Application>Microsoft Office PowerPoint</Application>
  <PresentationFormat>Custom</PresentationFormat>
  <Paragraphs>344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Montaser Arabic Semi-Bold</vt:lpstr>
      <vt:lpstr>Poppins Italics</vt:lpstr>
      <vt:lpstr>Arimo</vt:lpstr>
      <vt:lpstr>Poppins</vt:lpstr>
      <vt:lpstr>Segoe UI Historic</vt:lpstr>
      <vt:lpstr>Arial</vt:lpstr>
      <vt:lpstr>Calibri</vt:lpstr>
      <vt:lpstr>Poppins Bold</vt:lpstr>
      <vt:lpstr>Nunito Bold</vt:lpstr>
      <vt:lpstr>Nunito</vt:lpstr>
      <vt:lpstr>Poppins Bold Italics</vt:lpstr>
      <vt:lpstr>Montaser Arabic Bold</vt:lpstr>
      <vt:lpstr>Arial Narrow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Creative Business Proposal Presentation</dc:title>
  <cp:lastModifiedBy>Agnese Berzina</cp:lastModifiedBy>
  <cp:revision>17</cp:revision>
  <dcterms:created xsi:type="dcterms:W3CDTF">2006-08-16T00:00:00Z</dcterms:created>
  <dcterms:modified xsi:type="dcterms:W3CDTF">2025-11-03T10:38:26Z</dcterms:modified>
  <dc:identifier>DAGCfTTh6R4</dc:identifier>
</cp:coreProperties>
</file>